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583" r:id="rId4"/>
    <p:sldId id="584" r:id="rId5"/>
    <p:sldId id="259" r:id="rId6"/>
    <p:sldId id="579" r:id="rId7"/>
    <p:sldId id="276" r:id="rId8"/>
    <p:sldId id="578" r:id="rId9"/>
    <p:sldId id="558" r:id="rId10"/>
    <p:sldId id="559" r:id="rId11"/>
    <p:sldId id="560" r:id="rId12"/>
    <p:sldId id="277" r:id="rId13"/>
    <p:sldId id="278" r:id="rId14"/>
    <p:sldId id="279" r:id="rId15"/>
    <p:sldId id="280" r:id="rId16"/>
    <p:sldId id="561" r:id="rId17"/>
    <p:sldId id="562" r:id="rId18"/>
    <p:sldId id="563" r:id="rId19"/>
    <p:sldId id="564" r:id="rId20"/>
    <p:sldId id="565" r:id="rId21"/>
    <p:sldId id="566" r:id="rId22"/>
    <p:sldId id="567" r:id="rId23"/>
    <p:sldId id="568" r:id="rId24"/>
    <p:sldId id="569" r:id="rId25"/>
    <p:sldId id="570" r:id="rId26"/>
    <p:sldId id="571" r:id="rId27"/>
    <p:sldId id="572" r:id="rId28"/>
    <p:sldId id="573" r:id="rId29"/>
    <p:sldId id="574" r:id="rId30"/>
    <p:sldId id="575" r:id="rId31"/>
    <p:sldId id="576" r:id="rId32"/>
    <p:sldId id="577" r:id="rId33"/>
    <p:sldId id="281" r:id="rId34"/>
    <p:sldId id="282" r:id="rId35"/>
    <p:sldId id="283" r:id="rId36"/>
    <p:sldId id="581" r:id="rId37"/>
    <p:sldId id="524" r:id="rId38"/>
    <p:sldId id="525" r:id="rId39"/>
    <p:sldId id="296" r:id="rId40"/>
    <p:sldId id="298" r:id="rId41"/>
    <p:sldId id="526" r:id="rId42"/>
    <p:sldId id="511" r:id="rId43"/>
    <p:sldId id="527" r:id="rId44"/>
    <p:sldId id="512" r:id="rId45"/>
    <p:sldId id="528" r:id="rId46"/>
    <p:sldId id="523" r:id="rId47"/>
    <p:sldId id="521" r:id="rId48"/>
    <p:sldId id="522" r:id="rId49"/>
    <p:sldId id="529" r:id="rId50"/>
    <p:sldId id="530" r:id="rId51"/>
    <p:sldId id="542" r:id="rId52"/>
    <p:sldId id="543" r:id="rId53"/>
    <p:sldId id="544" r:id="rId54"/>
    <p:sldId id="545" r:id="rId55"/>
    <p:sldId id="546" r:id="rId56"/>
    <p:sldId id="547" r:id="rId57"/>
    <p:sldId id="548" r:id="rId58"/>
    <p:sldId id="549" r:id="rId59"/>
    <p:sldId id="550" r:id="rId60"/>
    <p:sldId id="551" r:id="rId61"/>
    <p:sldId id="557" r:id="rId62"/>
    <p:sldId id="552" r:id="rId63"/>
    <p:sldId id="553" r:id="rId64"/>
    <p:sldId id="554" r:id="rId65"/>
    <p:sldId id="555" r:id="rId66"/>
    <p:sldId id="556" r:id="rId67"/>
    <p:sldId id="269" r:id="rId6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792162"/>
          </a:xfrm>
          <a:prstGeom prst="rect">
            <a:avLst/>
          </a:prstGeom>
        </p:spPr>
        <p:txBody>
          <a:bodyPr vert="horz"/>
          <a:lstStyle>
            <a:lvl1pPr>
              <a:defRPr sz="3600" cap="all"/>
            </a:lvl1pPr>
          </a:lstStyle>
          <a:p>
            <a:r>
              <a:rPr lang="en-US"/>
              <a:t>Click to edit Master title style</a:t>
            </a:r>
            <a:endParaRPr lang="en-US" dirty="0"/>
          </a:p>
        </p:txBody>
      </p:sp>
      <p:sp>
        <p:nvSpPr>
          <p:cNvPr id="3" name="Content Placeholder 2"/>
          <p:cNvSpPr>
            <a:spLocks noGrp="1"/>
          </p:cNvSpPr>
          <p:nvPr>
            <p:ph idx="1"/>
          </p:nvPr>
        </p:nvSpPr>
        <p:spPr>
          <a:xfrm>
            <a:off x="609600" y="1371601"/>
            <a:ext cx="10972800" cy="4191001"/>
          </a:xfrm>
          <a:prstGeom prst="rect">
            <a:avLst/>
          </a:prstGeom>
        </p:spPr>
        <p:txBody>
          <a:bodyPr vert="horz"/>
          <a:lstStyle>
            <a:lvl1pPr>
              <a:buFont typeface="Arial"/>
              <a:buChar char="•"/>
              <a:defRPr sz="2400"/>
            </a:lvl1pPr>
            <a:lvl2pPr>
              <a:buFont typeface="Arial"/>
              <a:buChar char="•"/>
              <a:defRPr sz="2200"/>
            </a:lvl2pPr>
            <a:lvl3pPr>
              <a:buFont typeface="Arial"/>
              <a:buChar char="•"/>
              <a:defRPr sz="2000"/>
            </a:lvl3pPr>
            <a:lvl4pPr>
              <a:buFont typeface="Arial"/>
              <a:buChar char="•"/>
              <a:defRPr sz="1800"/>
            </a:lvl4pPr>
            <a:lvl5pPr>
              <a:buFont typeface="Arial"/>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7987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609600" y="1600201"/>
            <a:ext cx="10972800" cy="4038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702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3641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3641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243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863600" y="1447800"/>
            <a:ext cx="10464800" cy="1295400"/>
          </a:xfrm>
          <a:prstGeom prst="rect">
            <a:avLst/>
          </a:prstGeom>
        </p:spPr>
        <p:txBody>
          <a:bodyPr/>
          <a:lstStyle>
            <a:lvl1pPr algn="ctr">
              <a:defRPr/>
            </a:lvl1pPr>
          </a:lstStyle>
          <a:p>
            <a:r>
              <a:rPr lang="en-US"/>
              <a:t>Click to edit Master title style</a:t>
            </a:r>
          </a:p>
        </p:txBody>
      </p:sp>
      <p:sp>
        <p:nvSpPr>
          <p:cNvPr id="109571" name="Rectangle 3"/>
          <p:cNvSpPr>
            <a:spLocks noGrp="1" noChangeArrowheads="1"/>
          </p:cNvSpPr>
          <p:nvPr>
            <p:ph type="subTitle" idx="1"/>
          </p:nvPr>
        </p:nvSpPr>
        <p:spPr>
          <a:xfrm>
            <a:off x="711200" y="3048000"/>
            <a:ext cx="10769600" cy="635000"/>
          </a:xfrm>
          <a:prstGeom prst="rect">
            <a:avLst/>
          </a:prstGeom>
        </p:spPr>
        <p:txBody>
          <a:bodyPr/>
          <a:lstStyle>
            <a:lvl1pPr marL="0" indent="0" algn="ctr">
              <a:buFontTx/>
              <a:buNone/>
              <a:defRPr sz="3600"/>
            </a:lvl1pPr>
          </a:lstStyle>
          <a:p>
            <a:r>
              <a:rPr lang="en-US"/>
              <a:t>Click to edit Master subtitle style</a:t>
            </a:r>
          </a:p>
        </p:txBody>
      </p:sp>
      <p:sp>
        <p:nvSpPr>
          <p:cNvPr id="4" name="Rectangle 4">
            <a:extLst>
              <a:ext uri="{FF2B5EF4-FFF2-40B4-BE49-F238E27FC236}">
                <a16:creationId xmlns:a16="http://schemas.microsoft.com/office/drawing/2014/main" id="{CD96EC80-D9AE-4A95-A664-EEADE2CA178D}"/>
              </a:ext>
            </a:extLst>
          </p:cNvPr>
          <p:cNvSpPr>
            <a:spLocks noGrp="1" noChangeArrowheads="1"/>
          </p:cNvSpPr>
          <p:nvPr>
            <p:ph type="dt" sz="half" idx="10"/>
          </p:nvPr>
        </p:nvSpPr>
        <p:spPr>
          <a:xfrm>
            <a:off x="0" y="6629400"/>
            <a:ext cx="2540000" cy="228600"/>
          </a:xfrm>
          <a:prstGeom prst="rect">
            <a:avLst/>
          </a:prstGeom>
        </p:spPr>
        <p:txBody>
          <a:bodyPr/>
          <a:lstStyle>
            <a:lvl1pPr eaLnBrk="1" hangingPunct="1">
              <a:defRPr b="0">
                <a:latin typeface="+mn-lt"/>
              </a:defRPr>
            </a:lvl1pPr>
          </a:lstStyle>
          <a:p>
            <a:fld id="{5E0A6F70-F836-45D2-96A3-750DD78C883A}" type="datetimeFigureOut">
              <a:rPr lang="en-US" smtClean="0"/>
              <a:t>8/22/2022</a:t>
            </a:fld>
            <a:endParaRPr lang="en-US"/>
          </a:p>
        </p:txBody>
      </p:sp>
      <p:sp>
        <p:nvSpPr>
          <p:cNvPr id="5" name="Rectangle 5">
            <a:extLst>
              <a:ext uri="{FF2B5EF4-FFF2-40B4-BE49-F238E27FC236}">
                <a16:creationId xmlns:a16="http://schemas.microsoft.com/office/drawing/2014/main" id="{AB6E72A1-EB75-4BB1-99A6-B84C2B3B979D}"/>
              </a:ext>
            </a:extLst>
          </p:cNvPr>
          <p:cNvSpPr>
            <a:spLocks noGrp="1" noChangeArrowheads="1"/>
          </p:cNvSpPr>
          <p:nvPr>
            <p:ph type="ftr" sz="quarter" idx="11"/>
          </p:nvPr>
        </p:nvSpPr>
        <p:spPr>
          <a:xfrm>
            <a:off x="4165600" y="6629400"/>
            <a:ext cx="3860800" cy="228600"/>
          </a:xfrm>
          <a:prstGeom prst="rect">
            <a:avLst/>
          </a:prstGeom>
        </p:spPr>
        <p:txBody>
          <a:bodyPr/>
          <a:lstStyle>
            <a:lvl1pPr eaLnBrk="1" hangingPunct="1">
              <a:defRPr b="0">
                <a:latin typeface="+mn-lt"/>
              </a:defRPr>
            </a:lvl1pPr>
          </a:lstStyle>
          <a:p>
            <a:endParaRPr lang="en-US"/>
          </a:p>
        </p:txBody>
      </p:sp>
      <p:sp>
        <p:nvSpPr>
          <p:cNvPr id="6" name="Rectangle 6">
            <a:extLst>
              <a:ext uri="{FF2B5EF4-FFF2-40B4-BE49-F238E27FC236}">
                <a16:creationId xmlns:a16="http://schemas.microsoft.com/office/drawing/2014/main" id="{20798991-4843-411A-9C54-FED059B6BEA8}"/>
              </a:ext>
            </a:extLst>
          </p:cNvPr>
          <p:cNvSpPr>
            <a:spLocks noGrp="1" noChangeArrowheads="1"/>
          </p:cNvSpPr>
          <p:nvPr>
            <p:ph type="sldNum" sz="quarter" idx="12"/>
          </p:nvPr>
        </p:nvSpPr>
        <p:spPr>
          <a:xfrm>
            <a:off x="9652000" y="6629400"/>
            <a:ext cx="2540000" cy="2286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B6AC22C7-341A-4986-BA68-1E8FB7AC503D}" type="slidenum">
              <a:rPr lang="en-US" smtClean="0"/>
              <a:t>‹#›</a:t>
            </a:fld>
            <a:endParaRPr lang="en-US"/>
          </a:p>
        </p:txBody>
      </p:sp>
    </p:spTree>
    <p:extLst>
      <p:ext uri="{BB962C8B-B14F-4D97-AF65-F5344CB8AC3E}">
        <p14:creationId xmlns:p14="http://schemas.microsoft.com/office/powerpoint/2010/main" val="17489562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1800" y="528638"/>
            <a:ext cx="11328400" cy="1325563"/>
          </a:xfrm>
          <a:prstGeom prst="rect">
            <a:avLst/>
          </a:prstGeom>
        </p:spPr>
        <p:txBody>
          <a:bodyPr anchor="ctr"/>
          <a:lstStyle>
            <a:lvl1pPr>
              <a:defRPr>
                <a:latin typeface="Franklin Gothic Book"/>
              </a:defRPr>
            </a:lvl1pPr>
          </a:lstStyle>
          <a:p>
            <a:r>
              <a:rPr lang="en-US"/>
              <a:t>Click to edit Master title style</a:t>
            </a:r>
            <a:endParaRPr lang="en-US" dirty="0"/>
          </a:p>
        </p:txBody>
      </p:sp>
      <p:sp>
        <p:nvSpPr>
          <p:cNvPr id="4" name="Content Placeholder 3"/>
          <p:cNvSpPr>
            <a:spLocks noGrp="1"/>
          </p:cNvSpPr>
          <p:nvPr>
            <p:ph sz="quarter" idx="10"/>
          </p:nvPr>
        </p:nvSpPr>
        <p:spPr>
          <a:xfrm>
            <a:off x="838200" y="1854200"/>
            <a:ext cx="10515600" cy="4381500"/>
          </a:xfrm>
          <a:prstGeom prst="rect">
            <a:avLst/>
          </a:prstGeom>
        </p:spPr>
        <p:txBody>
          <a:bodyPr>
            <a:normAutofit/>
          </a:bodyPr>
          <a:lstStyle>
            <a:lvl1pPr>
              <a:defRPr>
                <a:latin typeface="Franklin Gothic Book"/>
              </a:defRPr>
            </a:lvl1pPr>
            <a:lvl2pPr>
              <a:defRPr>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281491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11" name="Title 1"/>
          <p:cNvSpPr>
            <a:spLocks noGrp="1"/>
          </p:cNvSpPr>
          <p:nvPr>
            <p:ph type="title"/>
          </p:nvPr>
        </p:nvSpPr>
        <p:spPr>
          <a:xfrm>
            <a:off x="838200" y="951655"/>
            <a:ext cx="10515600" cy="1043093"/>
          </a:xfrm>
          <a:prstGeom prst="rect">
            <a:avLst/>
          </a:prstGeom>
        </p:spPr>
        <p:txBody>
          <a:bodyPr>
            <a:noAutofit/>
          </a:bodyPr>
          <a:lstStyle>
            <a:lvl1pPr>
              <a:lnSpc>
                <a:spcPts val="3400"/>
              </a:lnSpc>
              <a:defRPr sz="2600"/>
            </a:lvl1pPr>
          </a:lstStyle>
          <a:p>
            <a:r>
              <a:rPr lang="en-US"/>
              <a:t>Click to edit Master title style</a:t>
            </a:r>
            <a:endParaRPr lang="en-US" dirty="0"/>
          </a:p>
        </p:txBody>
      </p:sp>
      <p:sp>
        <p:nvSpPr>
          <p:cNvPr id="12" name="Content Placeholder 2"/>
          <p:cNvSpPr>
            <a:spLocks noGrp="1"/>
          </p:cNvSpPr>
          <p:nvPr>
            <p:ph sz="half" idx="1"/>
          </p:nvPr>
        </p:nvSpPr>
        <p:spPr>
          <a:xfrm>
            <a:off x="838200" y="2299064"/>
            <a:ext cx="10515600" cy="3910148"/>
          </a:xfrm>
          <a:prstGeom prst="rect">
            <a:avLst/>
          </a:prstGeom>
        </p:spPr>
        <p:txBody>
          <a:bodyPr/>
          <a:lstStyle>
            <a:lvl1pPr marL="285750" marR="0" indent="-285750" algn="l" defTabSz="914400" rtl="0" eaLnBrk="1" fontAlgn="auto" latinLnBrk="0" hangingPunct="1">
              <a:lnSpc>
                <a:spcPct val="100000"/>
              </a:lnSpc>
              <a:spcBef>
                <a:spcPts val="800"/>
              </a:spcBef>
              <a:spcAft>
                <a:spcPts val="700"/>
              </a:spcAft>
              <a:buClrTx/>
              <a:buSzTx/>
              <a:buFont typeface="Arial" panose="020B0604020202020204" pitchFamily="34" charset="0"/>
              <a:buChar char="•"/>
              <a:tabLst/>
              <a:defRPr sz="1600">
                <a:solidFill>
                  <a:srgbClr val="474749"/>
                </a:solidFill>
              </a:defRPr>
            </a:lvl1pPr>
            <a:lvl2pPr marL="346075" indent="-285750">
              <a:lnSpc>
                <a:spcPct val="100000"/>
              </a:lnSpc>
              <a:spcBef>
                <a:spcPts val="800"/>
              </a:spcBef>
              <a:buFont typeface="Arial" panose="020B0604020202020204" pitchFamily="34" charset="0"/>
              <a:buChar char="•"/>
              <a:defRPr sz="1800" b="1">
                <a:solidFill>
                  <a:srgbClr val="474749"/>
                </a:solidFill>
              </a:defRPr>
            </a:lvl2pPr>
            <a:lvl3pPr marL="801688" indent="-401638">
              <a:lnSpc>
                <a:spcPct val="100000"/>
              </a:lnSpc>
              <a:spcBef>
                <a:spcPts val="800"/>
              </a:spcBef>
              <a:buFont typeface="Arial" panose="020B0604020202020204" pitchFamily="34" charset="0"/>
              <a:buChar char="•"/>
              <a:defRPr sz="1600" b="0">
                <a:solidFill>
                  <a:srgbClr val="474749"/>
                </a:solidFill>
              </a:defRPr>
            </a:lvl3pPr>
            <a:lvl4pPr marL="1254125" indent="-452438">
              <a:lnSpc>
                <a:spcPct val="100000"/>
              </a:lnSpc>
              <a:spcBef>
                <a:spcPts val="800"/>
              </a:spcBef>
              <a:buFont typeface="Arial" panose="020B0604020202020204" pitchFamily="34" charset="0"/>
              <a:buChar char="•"/>
              <a:defRPr sz="1600" b="0">
                <a:solidFill>
                  <a:srgbClr val="474749"/>
                </a:solidFill>
              </a:defRPr>
            </a:lvl4pPr>
            <a:lvl5pPr marL="1768475" indent="-514350">
              <a:lnSpc>
                <a:spcPct val="100000"/>
              </a:lnSpc>
              <a:spcBef>
                <a:spcPts val="800"/>
              </a:spcBef>
              <a:buFont typeface="Arial" panose="020B0604020202020204" pitchFamily="34" charset="0"/>
              <a:buChar char="•"/>
              <a:defRPr sz="1600" b="0">
                <a:solidFill>
                  <a:srgbClr val="474749"/>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474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Content N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4000" b="1" kern="1200" dirty="0">
                <a:solidFill>
                  <a:schemeClr val="bg2">
                    <a:lumMod val="20000"/>
                    <a:lumOff val="80000"/>
                  </a:schemeClr>
                </a:solidFill>
                <a:latin typeface="Calibri Light" panose="020F0302020204030204" pitchFamily="34" charset="0"/>
                <a:ea typeface="Arial Unicode MS" panose="020B0604020202020204" pitchFamily="34" charset="-128"/>
                <a:cs typeface="Calibri Light" panose="020F03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marL="385763" indent="-128588">
              <a:defRPr lang="en-US" sz="2800" b="1" kern="1200" dirty="0" smtClean="0">
                <a:solidFill>
                  <a:schemeClr val="tx1"/>
                </a:solidFill>
                <a:latin typeface="Calibri Light" panose="020F0302020204030204" pitchFamily="34" charset="0"/>
                <a:ea typeface="Arial Unicode MS" panose="020B0604020202020204" pitchFamily="34" charset="-128"/>
                <a:cs typeface="Calibri Light" panose="020F0302020204030204"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275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endParaRPr lang="en-US" dirty="0"/>
          </a:p>
        </p:txBody>
      </p:sp>
    </p:spTree>
    <p:extLst>
      <p:ext uri="{BB962C8B-B14F-4D97-AF65-F5344CB8AC3E}">
        <p14:creationId xmlns:p14="http://schemas.microsoft.com/office/powerpoint/2010/main" val="2460176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2371726"/>
            <a:ext cx="12192000" cy="1362075"/>
          </a:xfrm>
          <a:prstGeom prst="rect">
            <a:avLst/>
          </a:prstGeom>
        </p:spPr>
        <p:txBody>
          <a:bodyPr vert="horz" anchor="t"/>
          <a:lstStyle>
            <a:lvl1pPr algn="ctr">
              <a:defRPr sz="3600" b="1" cap="all"/>
            </a:lvl1pPr>
          </a:lstStyle>
          <a:p>
            <a:r>
              <a:rPr lang="en-US"/>
              <a:t>Click to edit Master title style</a:t>
            </a:r>
            <a:endParaRPr lang="en-US" dirty="0"/>
          </a:p>
        </p:txBody>
      </p:sp>
    </p:spTree>
    <p:extLst>
      <p:ext uri="{BB962C8B-B14F-4D97-AF65-F5344CB8AC3E}">
        <p14:creationId xmlns:p14="http://schemas.microsoft.com/office/powerpoint/2010/main" val="181105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1600201"/>
            <a:ext cx="5384800" cy="39624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39624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340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3877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3877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7644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806959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442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14994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12750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5735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340225"/>
            <a:ext cx="7315200" cy="566738"/>
          </a:xfrm>
          <a:prstGeom prst="rect">
            <a:avLst/>
          </a:prstGeom>
        </p:spPr>
        <p:txBody>
          <a:bodyPr vert="horz"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152400"/>
            <a:ext cx="7315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4906963"/>
            <a:ext cx="73152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9812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8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4DDC6E-7CBE-49A8-B243-0588421F7A0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391022"/>
            <a:ext cx="59436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016DD799-9E45-4E22-B736-4F14A960CC5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48400" y="6475865"/>
            <a:ext cx="5943600"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165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Arial" panose="020B0604020202020204" pitchFamily="34" charset="0"/>
        </a:defRPr>
      </a:lvl2pPr>
      <a:lvl3pPr algn="ctr" defTabSz="457200" rtl="0" eaLnBrk="1" fontAlgn="base" hangingPunct="1">
        <a:spcBef>
          <a:spcPct val="0"/>
        </a:spcBef>
        <a:spcAft>
          <a:spcPct val="0"/>
        </a:spcAft>
        <a:defRPr sz="4400">
          <a:solidFill>
            <a:schemeClr val="tx1"/>
          </a:solidFill>
          <a:latin typeface="Arial" panose="020B0604020202020204" pitchFamily="34" charset="0"/>
        </a:defRPr>
      </a:lvl3pPr>
      <a:lvl4pPr algn="ctr" defTabSz="457200" rtl="0" eaLnBrk="1" fontAlgn="base" hangingPunct="1">
        <a:spcBef>
          <a:spcPct val="0"/>
        </a:spcBef>
        <a:spcAft>
          <a:spcPct val="0"/>
        </a:spcAft>
        <a:defRPr sz="4400">
          <a:solidFill>
            <a:schemeClr val="tx1"/>
          </a:solidFill>
          <a:latin typeface="Arial" panose="020B0604020202020204" pitchFamily="34" charset="0"/>
        </a:defRPr>
      </a:lvl4pPr>
      <a:lvl5pPr algn="ctr" defTabSz="457200" rtl="0" eaLnBrk="1" fontAlgn="base" hangingPunct="1">
        <a:spcBef>
          <a:spcPct val="0"/>
        </a:spcBef>
        <a:spcAft>
          <a:spcPct val="0"/>
        </a:spcAft>
        <a:defRPr sz="4400">
          <a:solidFill>
            <a:schemeClr val="tx1"/>
          </a:solidFill>
          <a:latin typeface="Arial" panose="020B0604020202020204" pitchFamily="34" charset="0"/>
        </a:defRPr>
      </a:lvl5pPr>
      <a:lvl6pPr marL="457200" algn="ctr" defTabSz="457200" rtl="0" eaLnBrk="1" fontAlgn="base" hangingPunct="1">
        <a:spcBef>
          <a:spcPct val="0"/>
        </a:spcBef>
        <a:spcAft>
          <a:spcPct val="0"/>
        </a:spcAft>
        <a:defRPr sz="4400">
          <a:solidFill>
            <a:schemeClr val="tx1"/>
          </a:solidFill>
          <a:latin typeface="Arial" panose="020B0604020202020204" pitchFamily="34" charset="0"/>
        </a:defRPr>
      </a:lvl6pPr>
      <a:lvl7pPr marL="914400" algn="ctr" defTabSz="457200" rtl="0" eaLnBrk="1" fontAlgn="base" hangingPunct="1">
        <a:spcBef>
          <a:spcPct val="0"/>
        </a:spcBef>
        <a:spcAft>
          <a:spcPct val="0"/>
        </a:spcAft>
        <a:defRPr sz="4400">
          <a:solidFill>
            <a:schemeClr val="tx1"/>
          </a:solidFill>
          <a:latin typeface="Arial" panose="020B0604020202020204" pitchFamily="34" charset="0"/>
        </a:defRPr>
      </a:lvl7pPr>
      <a:lvl8pPr marL="1371600" algn="ctr" defTabSz="457200" rtl="0" eaLnBrk="1" fontAlgn="base" hangingPunct="1">
        <a:spcBef>
          <a:spcPct val="0"/>
        </a:spcBef>
        <a:spcAft>
          <a:spcPct val="0"/>
        </a:spcAft>
        <a:defRPr sz="4400">
          <a:solidFill>
            <a:schemeClr val="tx1"/>
          </a:solidFill>
          <a:latin typeface="Arial" panose="020B0604020202020204" pitchFamily="34" charset="0"/>
        </a:defRPr>
      </a:lvl8pPr>
      <a:lvl9pPr marL="1828800" algn="ctr" defTabSz="457200" rtl="0" eaLnBrk="1" fontAlgn="base" hangingPunct="1">
        <a:spcBef>
          <a:spcPct val="0"/>
        </a:spcBef>
        <a:spcAft>
          <a:spcPct val="0"/>
        </a:spcAft>
        <a:defRPr sz="4400">
          <a:solidFill>
            <a:schemeClr val="tx1"/>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www.klgates.com/HHS-OGC-Weighs-in-on-Sub-Regulatory-Guidance-in-Advisory-Opinion-What-It-Might-Mean-for-False-Claims-Acts-Cases-After-Azar-v-Allina-Health-Services-12-18-2020"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www.cga.ct.gov/2007/rpt/2007-r-0055.ht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http://medicare.fcso.com/Publications_B/2006/141067.pdf"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hyperlink" Target="mailto:sweiss@drsmgmt.co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C2476-BE62-B890-9555-1E387FCFCA09}"/>
              </a:ext>
            </a:extLst>
          </p:cNvPr>
          <p:cNvSpPr>
            <a:spLocks noGrp="1"/>
          </p:cNvSpPr>
          <p:nvPr>
            <p:ph type="ctrTitle"/>
          </p:nvPr>
        </p:nvSpPr>
        <p:spPr>
          <a:xfrm>
            <a:off x="870011" y="1122363"/>
            <a:ext cx="10662081" cy="2387600"/>
          </a:xfrm>
        </p:spPr>
        <p:txBody>
          <a:bodyPr/>
          <a:lstStyle/>
          <a:p>
            <a:r>
              <a:rPr lang="en-US" dirty="0"/>
              <a:t>Stand Your Ground With Payors</a:t>
            </a:r>
          </a:p>
        </p:txBody>
      </p:sp>
      <p:sp>
        <p:nvSpPr>
          <p:cNvPr id="3" name="Subtitle 2">
            <a:extLst>
              <a:ext uri="{FF2B5EF4-FFF2-40B4-BE49-F238E27FC236}">
                <a16:creationId xmlns:a16="http://schemas.microsoft.com/office/drawing/2014/main" id="{ACD9ECE3-3C41-E3D4-AB5D-7CC540A3BAF4}"/>
              </a:ext>
            </a:extLst>
          </p:cNvPr>
          <p:cNvSpPr>
            <a:spLocks noGrp="1"/>
          </p:cNvSpPr>
          <p:nvPr>
            <p:ph type="subTitle" idx="1"/>
          </p:nvPr>
        </p:nvSpPr>
        <p:spPr/>
        <p:txBody>
          <a:bodyPr/>
          <a:lstStyle/>
          <a:p>
            <a:pPr defTabSz="487720">
              <a:defRPr/>
            </a:pPr>
            <a:r>
              <a:rPr lang="en-US" dirty="0"/>
              <a:t>Presented by :</a:t>
            </a:r>
          </a:p>
          <a:p>
            <a:pPr defTabSz="487720">
              <a:defRPr/>
            </a:pPr>
            <a:r>
              <a:rPr lang="en-US" dirty="0"/>
              <a:t>Sean M. Weiss </a:t>
            </a:r>
            <a:r>
              <a:rPr lang="en-US" altLang="en-US" sz="3600" dirty="0">
                <a:latin typeface="Arial Narrow" panose="020B0606020202030204" pitchFamily="34" charset="0"/>
              </a:rPr>
              <a:t>CHC, CMCO, CPMA, CMPE, CPC-P, CPC</a:t>
            </a:r>
          </a:p>
          <a:p>
            <a:pPr defTabSz="487720">
              <a:defRPr/>
            </a:pPr>
            <a:r>
              <a:rPr lang="en-US" altLang="en-US" sz="3600" dirty="0">
                <a:latin typeface="Arial Narrow" panose="020B0606020202030204" pitchFamily="34" charset="0"/>
              </a:rPr>
              <a:t>Vice President &amp; Chief Compliance Officer</a:t>
            </a:r>
          </a:p>
        </p:txBody>
      </p:sp>
    </p:spTree>
    <p:extLst>
      <p:ext uri="{BB962C8B-B14F-4D97-AF65-F5344CB8AC3E}">
        <p14:creationId xmlns:p14="http://schemas.microsoft.com/office/powerpoint/2010/main" val="35406504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B86AA-C60B-470C-9609-10F95F25DE52}"/>
              </a:ext>
            </a:extLst>
          </p:cNvPr>
          <p:cNvSpPr>
            <a:spLocks noGrp="1"/>
          </p:cNvSpPr>
          <p:nvPr>
            <p:ph type="title"/>
          </p:nvPr>
        </p:nvSpPr>
        <p:spPr/>
        <p:txBody>
          <a:bodyPr/>
          <a:lstStyle/>
          <a:p>
            <a:r>
              <a:rPr lang="en-US" dirty="0"/>
              <a:t>Azar v. Allina Health System</a:t>
            </a:r>
          </a:p>
        </p:txBody>
      </p:sp>
      <p:sp>
        <p:nvSpPr>
          <p:cNvPr id="3" name="Content Placeholder 2">
            <a:extLst>
              <a:ext uri="{FF2B5EF4-FFF2-40B4-BE49-F238E27FC236}">
                <a16:creationId xmlns:a16="http://schemas.microsoft.com/office/drawing/2014/main" id="{3A6622E6-2D31-41E8-A675-95C2DE98A350}"/>
              </a:ext>
            </a:extLst>
          </p:cNvPr>
          <p:cNvSpPr>
            <a:spLocks noGrp="1"/>
          </p:cNvSpPr>
          <p:nvPr>
            <p:ph idx="1"/>
          </p:nvPr>
        </p:nvSpPr>
        <p:spPr>
          <a:xfrm>
            <a:off x="609600" y="1066800"/>
            <a:ext cx="10972800" cy="4191001"/>
          </a:xfrm>
        </p:spPr>
        <p:txBody>
          <a:bodyPr>
            <a:noAutofit/>
          </a:bodyPr>
          <a:lstStyle/>
          <a:p>
            <a:pPr algn="l"/>
            <a:r>
              <a:rPr lang="en-US" sz="1400" b="0" i="0" dirty="0">
                <a:solidFill>
                  <a:srgbClr val="4E4E4E"/>
                </a:solidFill>
                <a:effectLst/>
                <a:latin typeface="Arial" panose="020B0604020202020204" pitchFamily="34" charset="0"/>
              </a:rPr>
              <a:t>The U.S. Supreme Court’s 2019 decision in </a:t>
            </a:r>
            <a:r>
              <a:rPr lang="en-US" sz="1400" b="0" i="1" dirty="0">
                <a:solidFill>
                  <a:srgbClr val="4E4E4E"/>
                </a:solidFill>
                <a:effectLst/>
                <a:latin typeface="Arial" panose="020B0604020202020204" pitchFamily="34" charset="0"/>
              </a:rPr>
              <a:t>Azar v. Allina Health Services</a:t>
            </a:r>
            <a:r>
              <a:rPr lang="en-US" sz="1400" b="0" i="0" dirty="0">
                <a:solidFill>
                  <a:srgbClr val="4E4E4E"/>
                </a:solidFill>
                <a:effectLst/>
                <a:latin typeface="Arial" panose="020B0604020202020204" pitchFamily="34" charset="0"/>
              </a:rPr>
              <a:t> effectively curtailed the enforceability of certain Medicare policies established without notice-and-comment rulemaking. As a result, health care fraud cases brought under the False Claims Act (FCA), which are predicated on sub-regulatory guidance, face heightened scrutiny after </a:t>
            </a:r>
            <a:r>
              <a:rPr lang="en-US" sz="1400" b="0" i="1" dirty="0">
                <a:solidFill>
                  <a:srgbClr val="4E4E4E"/>
                </a:solidFill>
                <a:effectLst/>
                <a:latin typeface="Arial" panose="020B0604020202020204" pitchFamily="34" charset="0"/>
              </a:rPr>
              <a:t>Allina</a:t>
            </a:r>
            <a:r>
              <a:rPr lang="en-US" sz="1400" b="0" i="0" dirty="0">
                <a:solidFill>
                  <a:srgbClr val="4E4E4E"/>
                </a:solidFill>
                <a:effectLst/>
                <a:latin typeface="Arial" panose="020B0604020202020204" pitchFamily="34" charset="0"/>
              </a:rPr>
              <a:t>.   </a:t>
            </a:r>
          </a:p>
          <a:p>
            <a:pPr algn="l"/>
            <a:r>
              <a:rPr lang="en-US" sz="1400" b="0" i="0" dirty="0">
                <a:solidFill>
                  <a:srgbClr val="4E4E4E"/>
                </a:solidFill>
                <a:effectLst/>
                <a:latin typeface="Arial" panose="020B0604020202020204" pitchFamily="34" charset="0"/>
              </a:rPr>
              <a:t>In a recent Advisory Opinion, the Health and Human Services Office of the General Counsel (HHS-OGC) provided its interpretation of </a:t>
            </a:r>
            <a:r>
              <a:rPr lang="en-US" sz="1400" b="0" i="1" dirty="0">
                <a:solidFill>
                  <a:srgbClr val="4E4E4E"/>
                </a:solidFill>
                <a:effectLst/>
                <a:latin typeface="Arial" panose="020B0604020202020204" pitchFamily="34" charset="0"/>
              </a:rPr>
              <a:t>Allina</a:t>
            </a:r>
            <a:r>
              <a:rPr lang="en-US" sz="1400" b="0" i="0" dirty="0">
                <a:solidFill>
                  <a:srgbClr val="4E4E4E"/>
                </a:solidFill>
                <a:effectLst/>
                <a:latin typeface="Arial" panose="020B0604020202020204" pitchFamily="34" charset="0"/>
              </a:rPr>
              <a:t> and how violations of sub-regulatory guidance affect the ability of governmental enforcement agencies and relators to bring and support FCA actions moving forward. Specifically, on 3 December 2020, HHS-OGC issued Advisory Opinion 20-05 on Implementing </a:t>
            </a:r>
            <a:r>
              <a:rPr lang="en-US" sz="1400" b="0" i="1" dirty="0">
                <a:solidFill>
                  <a:srgbClr val="4E4E4E"/>
                </a:solidFill>
                <a:effectLst/>
                <a:latin typeface="Arial" panose="020B0604020202020204" pitchFamily="34" charset="0"/>
              </a:rPr>
              <a:t>Allina</a:t>
            </a:r>
            <a:r>
              <a:rPr lang="en-US" sz="1400" b="0" i="0" dirty="0">
                <a:solidFill>
                  <a:srgbClr val="4E4E4E"/>
                </a:solidFill>
                <a:effectLst/>
                <a:latin typeface="Arial" panose="020B0604020202020204" pitchFamily="34" charset="0"/>
              </a:rPr>
              <a:t>. While HHS-OGC considers the Advisory Opinion nonbinding and it lacks the force of law, the Advisory Opinion provides HHS-OGC’s current views on the implementation of </a:t>
            </a:r>
            <a:r>
              <a:rPr lang="en-US" sz="1400" b="0" i="1" dirty="0">
                <a:solidFill>
                  <a:srgbClr val="4E4E4E"/>
                </a:solidFill>
                <a:effectLst/>
                <a:latin typeface="Arial" panose="020B0604020202020204" pitchFamily="34" charset="0"/>
              </a:rPr>
              <a:t>Allina</a:t>
            </a:r>
            <a:r>
              <a:rPr lang="en-US" sz="1400" b="0" i="0" dirty="0">
                <a:solidFill>
                  <a:srgbClr val="4E4E4E"/>
                </a:solidFill>
                <a:effectLst/>
                <a:latin typeface="Arial" panose="020B0604020202020204" pitchFamily="34" charset="0"/>
              </a:rPr>
              <a:t>, specifically surrounding the definition and interpretation of a “substantive legal standard.”  Key takeaways are as follows:</a:t>
            </a:r>
          </a:p>
          <a:p>
            <a:pPr algn="l">
              <a:buFont typeface="Arial" panose="020B0604020202020204" pitchFamily="34" charset="0"/>
              <a:buChar char="•"/>
            </a:pPr>
            <a:r>
              <a:rPr lang="en-US" sz="1400" b="0" i="0" dirty="0">
                <a:solidFill>
                  <a:srgbClr val="4E4E4E"/>
                </a:solidFill>
                <a:effectLst/>
                <a:latin typeface="Arial" panose="020B0604020202020204" pitchFamily="34" charset="0"/>
              </a:rPr>
              <a:t>After </a:t>
            </a:r>
            <a:r>
              <a:rPr lang="en-US" sz="1400" b="0" i="1" dirty="0">
                <a:solidFill>
                  <a:srgbClr val="4E4E4E"/>
                </a:solidFill>
                <a:effectLst/>
                <a:latin typeface="Arial" panose="020B0604020202020204" pitchFamily="34" charset="0"/>
              </a:rPr>
              <a:t>Allina</a:t>
            </a:r>
            <a:r>
              <a:rPr lang="en-US" sz="1400" b="0" i="0" dirty="0">
                <a:solidFill>
                  <a:srgbClr val="4E4E4E"/>
                </a:solidFill>
                <a:effectLst/>
                <a:latin typeface="Arial" panose="020B0604020202020204" pitchFamily="34" charset="0"/>
              </a:rPr>
              <a:t>, policies that establish or change substantive legal standards related to the scope and award of benefits under the Medicare Act are likely unenforceable as predicates to FCA actions unless promulgated under the formal rulemaking process. </a:t>
            </a:r>
            <a:r>
              <a:rPr lang="en-US" sz="1400" b="0" i="1" dirty="0">
                <a:solidFill>
                  <a:srgbClr val="4E4E4E"/>
                </a:solidFill>
                <a:effectLst/>
                <a:latin typeface="Arial" panose="020B0604020202020204" pitchFamily="34" charset="0"/>
              </a:rPr>
              <a:t>Allina</a:t>
            </a:r>
            <a:r>
              <a:rPr lang="en-US" sz="1400" b="0" i="0" dirty="0">
                <a:solidFill>
                  <a:srgbClr val="4E4E4E"/>
                </a:solidFill>
                <a:effectLst/>
                <a:latin typeface="Arial" panose="020B0604020202020204" pitchFamily="34" charset="0"/>
              </a:rPr>
              <a:t> has cast doubt on the viability of many health care fraud claims commonly brought under the FCA.</a:t>
            </a:r>
          </a:p>
          <a:p>
            <a:pPr algn="l">
              <a:buFont typeface="Arial" panose="020B0604020202020204" pitchFamily="34" charset="0"/>
              <a:buChar char="•"/>
            </a:pPr>
            <a:r>
              <a:rPr lang="en-US" sz="1400" b="0" i="0" dirty="0">
                <a:solidFill>
                  <a:srgbClr val="4E4E4E"/>
                </a:solidFill>
                <a:effectLst/>
                <a:latin typeface="Arial" panose="020B0604020202020204" pitchFamily="34" charset="0"/>
              </a:rPr>
              <a:t>The Advisory Opinion offers HHS-OGC’s interpretation of </a:t>
            </a:r>
            <a:r>
              <a:rPr lang="en-US" sz="1400" b="0" i="1" dirty="0">
                <a:solidFill>
                  <a:srgbClr val="4E4E4E"/>
                </a:solidFill>
                <a:effectLst/>
                <a:latin typeface="Arial" panose="020B0604020202020204" pitchFamily="34" charset="0"/>
              </a:rPr>
              <a:t>Allina</a:t>
            </a:r>
            <a:r>
              <a:rPr lang="en-US" sz="1400" b="0" i="0" dirty="0">
                <a:solidFill>
                  <a:srgbClr val="4E4E4E"/>
                </a:solidFill>
                <a:effectLst/>
                <a:latin typeface="Arial" panose="020B0604020202020204" pitchFamily="34" charset="0"/>
              </a:rPr>
              <a:t>, stating that claims citing to guidance that is closely tied to statutory or regulatory requirements may continue, however, guidance that creates policies or rules not closely tied to statutory or regulatory requirements cannot be the basis for an enforcement action. </a:t>
            </a:r>
          </a:p>
          <a:p>
            <a:pPr algn="l">
              <a:buFont typeface="Arial" panose="020B0604020202020204" pitchFamily="34" charset="0"/>
              <a:buChar char="•"/>
            </a:pPr>
            <a:r>
              <a:rPr lang="en-US" sz="1400" b="0" i="0" dirty="0">
                <a:solidFill>
                  <a:srgbClr val="4E4E4E"/>
                </a:solidFill>
                <a:effectLst/>
                <a:latin typeface="Arial" panose="020B0604020202020204" pitchFamily="34" charset="0"/>
              </a:rPr>
              <a:t>Considering </a:t>
            </a:r>
            <a:r>
              <a:rPr lang="en-US" sz="1400" b="0" i="1" dirty="0">
                <a:solidFill>
                  <a:srgbClr val="4E4E4E"/>
                </a:solidFill>
                <a:effectLst/>
                <a:latin typeface="Arial" panose="020B0604020202020204" pitchFamily="34" charset="0"/>
              </a:rPr>
              <a:t>Allina</a:t>
            </a:r>
            <a:r>
              <a:rPr lang="en-US" sz="1400" b="0" i="0" dirty="0">
                <a:solidFill>
                  <a:srgbClr val="4E4E4E"/>
                </a:solidFill>
                <a:effectLst/>
                <a:latin typeface="Arial" panose="020B0604020202020204" pitchFamily="34" charset="0"/>
              </a:rPr>
              <a:t>, recent court opinions, and the Advisory Opinion, collectively, defendants facing FCA actions based solely on violations of sub-regulatory guidance may have a strong argument that falsity under the FCA cannot be established if the guidance is not tied directly to statutory or regulatory text and was issued without proper notice-and-comment rulemaking. </a:t>
            </a:r>
          </a:p>
          <a:p>
            <a:pPr algn="l">
              <a:buFont typeface="Arial" panose="020B0604020202020204" pitchFamily="34" charset="0"/>
              <a:buChar char="•"/>
            </a:pPr>
            <a:r>
              <a:rPr lang="en-US" sz="1400" b="0" i="0" dirty="0">
                <a:solidFill>
                  <a:srgbClr val="4E4E4E"/>
                </a:solidFill>
                <a:effectLst/>
                <a:latin typeface="Arial" panose="020B0604020202020204" pitchFamily="34" charset="0"/>
              </a:rPr>
              <a:t>The impact of </a:t>
            </a:r>
            <a:r>
              <a:rPr lang="en-US" sz="1400" b="0" i="1" dirty="0">
                <a:solidFill>
                  <a:srgbClr val="4E4E4E"/>
                </a:solidFill>
                <a:effectLst/>
                <a:latin typeface="Arial" panose="020B0604020202020204" pitchFamily="34" charset="0"/>
              </a:rPr>
              <a:t>Allina</a:t>
            </a:r>
            <a:r>
              <a:rPr lang="en-US" sz="1400" b="0" i="0" dirty="0">
                <a:solidFill>
                  <a:srgbClr val="4E4E4E"/>
                </a:solidFill>
                <a:effectLst/>
                <a:latin typeface="Arial" panose="020B0604020202020204" pitchFamily="34" charset="0"/>
              </a:rPr>
              <a:t> on the Government’s and relators’ ability to pursue FCA actions predicated on improperly issued sub-regulatory guidance is unknown but key to that determination will be how narrowly guidance must be tailored to existing statutes or regulatory requirements. </a:t>
            </a:r>
          </a:p>
          <a:p>
            <a:pPr lvl="3"/>
            <a:r>
              <a:rPr lang="en-US" sz="1400" dirty="0">
                <a:hlinkClick r:id="rId2"/>
              </a:rPr>
              <a:t>Source: HHS OGC Weighs in on Sub-Regulatory Guidance in Advisory Opinion: What It Might Mean for False Claims Act Cases After Azar v. Allina Health Services | HUB | K&amp;L Gates (klgates.com)</a:t>
            </a:r>
            <a:r>
              <a:rPr lang="en-US" sz="1400" dirty="0">
                <a:solidFill>
                  <a:srgbClr val="4E4E4E"/>
                </a:solidFill>
                <a:latin typeface="Arial" panose="020B0604020202020204" pitchFamily="34" charset="0"/>
              </a:rPr>
              <a:t> </a:t>
            </a:r>
            <a:endParaRPr lang="en-US" sz="1400" b="0" i="0" dirty="0">
              <a:solidFill>
                <a:srgbClr val="4E4E4E"/>
              </a:solidFill>
              <a:effectLst/>
              <a:latin typeface="Arial" panose="020B0604020202020204" pitchFamily="34" charset="0"/>
            </a:endParaRPr>
          </a:p>
        </p:txBody>
      </p:sp>
    </p:spTree>
    <p:extLst>
      <p:ext uri="{BB962C8B-B14F-4D97-AF65-F5344CB8AC3E}">
        <p14:creationId xmlns:p14="http://schemas.microsoft.com/office/powerpoint/2010/main" val="370106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35450-DFD8-402E-A9DB-63D0AEAA3641}"/>
              </a:ext>
            </a:extLst>
          </p:cNvPr>
          <p:cNvSpPr>
            <a:spLocks noGrp="1"/>
          </p:cNvSpPr>
          <p:nvPr>
            <p:ph type="title"/>
          </p:nvPr>
        </p:nvSpPr>
        <p:spPr/>
        <p:txBody>
          <a:bodyPr/>
          <a:lstStyle/>
          <a:p>
            <a:r>
              <a:rPr lang="en-US" dirty="0"/>
              <a:t>Sub-Regulatory Guidance</a:t>
            </a:r>
          </a:p>
        </p:txBody>
      </p:sp>
      <p:sp>
        <p:nvSpPr>
          <p:cNvPr id="3" name="Content Placeholder 2">
            <a:extLst>
              <a:ext uri="{FF2B5EF4-FFF2-40B4-BE49-F238E27FC236}">
                <a16:creationId xmlns:a16="http://schemas.microsoft.com/office/drawing/2014/main" id="{BC43CAFF-5685-41A5-BFF1-3D87C5A23373}"/>
              </a:ext>
            </a:extLst>
          </p:cNvPr>
          <p:cNvSpPr>
            <a:spLocks noGrp="1"/>
          </p:cNvSpPr>
          <p:nvPr>
            <p:ph idx="1"/>
          </p:nvPr>
        </p:nvSpPr>
        <p:spPr/>
        <p:txBody>
          <a:bodyPr>
            <a:normAutofit/>
          </a:bodyPr>
          <a:lstStyle/>
          <a:p>
            <a:pPr algn="l"/>
            <a:r>
              <a:rPr lang="en-US" sz="2600" dirty="0">
                <a:solidFill>
                  <a:srgbClr val="202124"/>
                </a:solidFill>
                <a:latin typeface="Roboto" panose="02000000000000000000" pitchFamily="2" charset="0"/>
              </a:rPr>
              <a:t>T</a:t>
            </a:r>
            <a:r>
              <a:rPr lang="en-US" sz="2600" b="0" i="0" dirty="0">
                <a:solidFill>
                  <a:srgbClr val="202124"/>
                </a:solidFill>
                <a:effectLst/>
                <a:latin typeface="Roboto" panose="02000000000000000000" pitchFamily="2" charset="0"/>
              </a:rPr>
              <a:t>he difference between regulation and a guidance document?</a:t>
            </a:r>
          </a:p>
          <a:p>
            <a:pPr lvl="1"/>
            <a:r>
              <a:rPr lang="en-US" sz="2600" b="0" i="0" dirty="0">
                <a:solidFill>
                  <a:srgbClr val="202124"/>
                </a:solidFill>
                <a:effectLst/>
                <a:latin typeface="Roboto" panose="02000000000000000000" pitchFamily="2" charset="0"/>
              </a:rPr>
              <a:t>Guidance documents must not set new legal standards or impose new requirements. Unlike regulations, </a:t>
            </a:r>
            <a:r>
              <a:rPr lang="en-US" sz="2600" b="1" i="0" dirty="0">
                <a:solidFill>
                  <a:srgbClr val="202124"/>
                </a:solidFill>
                <a:effectLst/>
                <a:latin typeface="Roboto" panose="02000000000000000000" pitchFamily="2" charset="0"/>
              </a:rPr>
              <a:t>guidance documents do not contain amendments to the Code of Federal Regulations and are not subject to the notice and comment process</a:t>
            </a:r>
            <a:r>
              <a:rPr lang="en-US" sz="2600" b="0" i="0" dirty="0">
                <a:solidFill>
                  <a:srgbClr val="202124"/>
                </a:solidFill>
                <a:effectLst/>
                <a:latin typeface="Roboto" panose="02000000000000000000" pitchFamily="2" charset="0"/>
              </a:rPr>
              <a:t>.</a:t>
            </a:r>
          </a:p>
          <a:p>
            <a:pPr lvl="1"/>
            <a:r>
              <a:rPr lang="en-US" sz="2600" b="0" i="0" dirty="0">
                <a:solidFill>
                  <a:srgbClr val="202124"/>
                </a:solidFill>
                <a:effectLst/>
                <a:latin typeface="Roboto" panose="02000000000000000000" pitchFamily="2" charset="0"/>
              </a:rPr>
              <a:t>Guidance documents clarify and affect how agencies administer regulations and programs. However, </a:t>
            </a:r>
            <a:r>
              <a:rPr lang="en-US" sz="2600" b="1" i="0" dirty="0">
                <a:solidFill>
                  <a:srgbClr val="202124"/>
                </a:solidFill>
                <a:effectLst/>
                <a:latin typeface="Roboto" panose="02000000000000000000" pitchFamily="2" charset="0"/>
              </a:rPr>
              <a:t>they are not legally binding</a:t>
            </a:r>
            <a:r>
              <a:rPr lang="en-US" sz="2600" b="0" i="0" dirty="0">
                <a:solidFill>
                  <a:srgbClr val="202124"/>
                </a:solidFill>
                <a:effectLst/>
                <a:latin typeface="Roboto" panose="02000000000000000000" pitchFamily="2" charset="0"/>
              </a:rPr>
              <a:t> in the same way as rules issued through one of the rulemaking processes of the Administrative Procedure Act (APA).</a:t>
            </a:r>
          </a:p>
          <a:p>
            <a:endParaRPr lang="en-US" sz="2600" dirty="0"/>
          </a:p>
        </p:txBody>
      </p:sp>
    </p:spTree>
    <p:extLst>
      <p:ext uri="{BB962C8B-B14F-4D97-AF65-F5344CB8AC3E}">
        <p14:creationId xmlns:p14="http://schemas.microsoft.com/office/powerpoint/2010/main" val="811055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51C6B-9C63-4BF6-B8FB-922F464A02EE}"/>
              </a:ext>
            </a:extLst>
          </p:cNvPr>
          <p:cNvSpPr>
            <a:spLocks noGrp="1"/>
          </p:cNvSpPr>
          <p:nvPr>
            <p:ph type="title"/>
          </p:nvPr>
        </p:nvSpPr>
        <p:spPr/>
        <p:txBody>
          <a:bodyPr/>
          <a:lstStyle/>
          <a:p>
            <a:r>
              <a:rPr lang="en-US" dirty="0"/>
              <a:t>Ex Post Facto Laws – </a:t>
            </a:r>
            <a:r>
              <a:rPr lang="en-US" sz="2600" dirty="0"/>
              <a:t>After the Fact; retrospectively </a:t>
            </a:r>
          </a:p>
        </p:txBody>
      </p:sp>
      <p:sp>
        <p:nvSpPr>
          <p:cNvPr id="3" name="Content Placeholder 2">
            <a:extLst>
              <a:ext uri="{FF2B5EF4-FFF2-40B4-BE49-F238E27FC236}">
                <a16:creationId xmlns:a16="http://schemas.microsoft.com/office/drawing/2014/main" id="{9BDC013B-E605-4C83-9591-E01A45DFF2B4}"/>
              </a:ext>
            </a:extLst>
          </p:cNvPr>
          <p:cNvSpPr>
            <a:spLocks noGrp="1"/>
          </p:cNvSpPr>
          <p:nvPr>
            <p:ph idx="1"/>
          </p:nvPr>
        </p:nvSpPr>
        <p:spPr/>
        <p:txBody>
          <a:bodyPr>
            <a:noAutofit/>
          </a:bodyPr>
          <a:lstStyle/>
          <a:p>
            <a:r>
              <a:rPr lang="en-US" b="0" i="0" dirty="0">
                <a:solidFill>
                  <a:srgbClr val="333333"/>
                </a:solidFill>
                <a:effectLst/>
                <a:latin typeface="Verdana" panose="020B0604030504040204" pitchFamily="34" charset="0"/>
              </a:rPr>
              <a:t>“Both federal and state governments are prohibited from enacting </a:t>
            </a:r>
            <a:r>
              <a:rPr lang="en-US" b="0" i="1" dirty="0">
                <a:solidFill>
                  <a:srgbClr val="333333"/>
                </a:solidFill>
                <a:effectLst/>
                <a:latin typeface="Verdana" panose="020B0604030504040204" pitchFamily="34" charset="0"/>
              </a:rPr>
              <a:t>ex post facto </a:t>
            </a:r>
            <a:r>
              <a:rPr lang="en-US" b="0" i="0" dirty="0">
                <a:solidFill>
                  <a:srgbClr val="333333"/>
                </a:solidFill>
                <a:effectLst/>
                <a:latin typeface="Verdana" panose="020B0604030504040204" pitchFamily="34" charset="0"/>
              </a:rPr>
              <a:t>laws and the Court applies the same analysis whether the law in question is a federal or a state enactment. </a:t>
            </a:r>
          </a:p>
          <a:p>
            <a:r>
              <a:rPr lang="en-US" b="0" i="0" dirty="0">
                <a:solidFill>
                  <a:srgbClr val="333333"/>
                </a:solidFill>
                <a:effectLst/>
                <a:latin typeface="Verdana" panose="020B0604030504040204" pitchFamily="34" charset="0"/>
              </a:rPr>
              <a:t>When these prohibitions were adopted as part of the original Constitution, many persons understood the term </a:t>
            </a:r>
            <a:r>
              <a:rPr lang="en-US" b="0" i="1" dirty="0">
                <a:solidFill>
                  <a:srgbClr val="333333"/>
                </a:solidFill>
                <a:effectLst/>
                <a:latin typeface="Verdana" panose="020B0604030504040204" pitchFamily="34" charset="0"/>
              </a:rPr>
              <a:t>ex post facto </a:t>
            </a:r>
            <a:r>
              <a:rPr lang="en-US" b="0" i="0" dirty="0">
                <a:solidFill>
                  <a:srgbClr val="333333"/>
                </a:solidFill>
                <a:effectLst/>
                <a:latin typeface="Verdana" panose="020B0604030504040204" pitchFamily="34" charset="0"/>
              </a:rPr>
              <a:t>laws to “embrace all retrospective laws, or laws governing or controlling past transactions, whether . . . of a civil or a criminal nature.” </a:t>
            </a:r>
          </a:p>
          <a:p>
            <a:r>
              <a:rPr lang="en-US" b="0" i="0" dirty="0">
                <a:solidFill>
                  <a:srgbClr val="333333"/>
                </a:solidFill>
                <a:effectLst/>
                <a:latin typeface="Verdana" panose="020B0604030504040204" pitchFamily="34" charset="0"/>
              </a:rPr>
              <a:t>Every law that makes criminal an act that was innocent when done, or that inflicts a greater punishment than the law annexed to the crime when committed, is an </a:t>
            </a:r>
            <a:r>
              <a:rPr lang="en-US" b="0" i="1" dirty="0">
                <a:solidFill>
                  <a:srgbClr val="333333"/>
                </a:solidFill>
                <a:effectLst/>
                <a:latin typeface="Verdana" panose="020B0604030504040204" pitchFamily="34" charset="0"/>
              </a:rPr>
              <a:t>ex post facto </a:t>
            </a:r>
            <a:r>
              <a:rPr lang="en-US" b="0" i="0" dirty="0">
                <a:solidFill>
                  <a:srgbClr val="333333"/>
                </a:solidFill>
                <a:effectLst/>
                <a:latin typeface="Verdana" panose="020B0604030504040204" pitchFamily="34" charset="0"/>
              </a:rPr>
              <a:t>law within the prohibition of the Constitution”.</a:t>
            </a:r>
            <a:endParaRPr lang="en-US" b="1" i="0" dirty="0">
              <a:solidFill>
                <a:srgbClr val="0068AC"/>
              </a:solidFill>
              <a:effectLst/>
              <a:latin typeface="Verdana" panose="020B0604030504040204" pitchFamily="34" charset="0"/>
            </a:endParaRPr>
          </a:p>
        </p:txBody>
      </p:sp>
    </p:spTree>
    <p:extLst>
      <p:ext uri="{BB962C8B-B14F-4D97-AF65-F5344CB8AC3E}">
        <p14:creationId xmlns:p14="http://schemas.microsoft.com/office/powerpoint/2010/main" val="2484384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B6A0E-77D8-4FAC-9A0C-841E60946E3C}"/>
              </a:ext>
            </a:extLst>
          </p:cNvPr>
          <p:cNvSpPr>
            <a:spLocks noGrp="1"/>
          </p:cNvSpPr>
          <p:nvPr>
            <p:ph type="title"/>
          </p:nvPr>
        </p:nvSpPr>
        <p:spPr/>
        <p:txBody>
          <a:bodyPr/>
          <a:lstStyle/>
          <a:p>
            <a:r>
              <a:rPr lang="en-US" dirty="0"/>
              <a:t>Ex Post Facto Law – Continued</a:t>
            </a:r>
          </a:p>
        </p:txBody>
      </p:sp>
      <p:sp>
        <p:nvSpPr>
          <p:cNvPr id="3" name="Content Placeholder 2">
            <a:extLst>
              <a:ext uri="{FF2B5EF4-FFF2-40B4-BE49-F238E27FC236}">
                <a16:creationId xmlns:a16="http://schemas.microsoft.com/office/drawing/2014/main" id="{68009E32-CFE6-410A-A7B4-D12E7B747C4C}"/>
              </a:ext>
            </a:extLst>
          </p:cNvPr>
          <p:cNvSpPr>
            <a:spLocks noGrp="1"/>
          </p:cNvSpPr>
          <p:nvPr>
            <p:ph idx="1"/>
          </p:nvPr>
        </p:nvSpPr>
        <p:spPr/>
        <p:txBody>
          <a:bodyPr/>
          <a:lstStyle/>
          <a:p>
            <a:pPr algn="l"/>
            <a:r>
              <a:rPr lang="en-US" sz="2600" b="0" i="0" dirty="0">
                <a:solidFill>
                  <a:srgbClr val="000000"/>
                </a:solidFill>
                <a:effectLst/>
                <a:latin typeface="Open Sans"/>
              </a:rPr>
              <a:t>There are three categories of </a:t>
            </a:r>
            <a:r>
              <a:rPr lang="en-US" sz="2600" b="0" i="1" dirty="0">
                <a:solidFill>
                  <a:srgbClr val="000000"/>
                </a:solidFill>
                <a:effectLst/>
                <a:latin typeface="Open Sans"/>
              </a:rPr>
              <a:t>ex post facto</a:t>
            </a:r>
            <a:r>
              <a:rPr lang="en-US" sz="2600" b="0" i="0" dirty="0">
                <a:solidFill>
                  <a:srgbClr val="000000"/>
                </a:solidFill>
                <a:effectLst/>
                <a:latin typeface="Open Sans"/>
              </a:rPr>
              <a:t> laws: </a:t>
            </a:r>
          </a:p>
          <a:p>
            <a:pPr lvl="1"/>
            <a:r>
              <a:rPr lang="en-US" sz="2600" b="0" i="0" dirty="0">
                <a:solidFill>
                  <a:srgbClr val="000000"/>
                </a:solidFill>
                <a:effectLst/>
                <a:latin typeface="Open Sans"/>
              </a:rPr>
              <a:t>“those “which punish as a crime an act previously committed, which was innocent when done; </a:t>
            </a:r>
          </a:p>
          <a:p>
            <a:pPr lvl="1"/>
            <a:r>
              <a:rPr lang="en-US" sz="2600" b="0" i="0" dirty="0">
                <a:solidFill>
                  <a:srgbClr val="000000"/>
                </a:solidFill>
                <a:effectLst/>
                <a:latin typeface="Open Sans"/>
              </a:rPr>
              <a:t>which make more burdensome the punishment for a crime, after its commission; or </a:t>
            </a:r>
          </a:p>
          <a:p>
            <a:pPr lvl="1"/>
            <a:r>
              <a:rPr lang="en-US" sz="2600" b="0" i="0" dirty="0">
                <a:solidFill>
                  <a:srgbClr val="000000"/>
                </a:solidFill>
                <a:effectLst/>
                <a:latin typeface="Open Sans"/>
              </a:rPr>
              <a:t>which deprive one charged with crime of any defense available according to law at the time when the act was committed.”</a:t>
            </a:r>
            <a:br>
              <a:rPr lang="en-US" sz="2600" dirty="0"/>
            </a:br>
            <a:endParaRPr lang="en-US" sz="2600" dirty="0"/>
          </a:p>
        </p:txBody>
      </p:sp>
    </p:spTree>
    <p:extLst>
      <p:ext uri="{BB962C8B-B14F-4D97-AF65-F5344CB8AC3E}">
        <p14:creationId xmlns:p14="http://schemas.microsoft.com/office/powerpoint/2010/main" val="635835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A8404-AB6B-4734-AF31-4A6783F1D559}"/>
              </a:ext>
            </a:extLst>
          </p:cNvPr>
          <p:cNvSpPr>
            <a:spLocks noGrp="1"/>
          </p:cNvSpPr>
          <p:nvPr>
            <p:ph type="title"/>
          </p:nvPr>
        </p:nvSpPr>
        <p:spPr/>
        <p:txBody>
          <a:bodyPr/>
          <a:lstStyle/>
          <a:p>
            <a:r>
              <a:rPr lang="en-US" dirty="0"/>
              <a:t>SIUs, Contractors and MACs</a:t>
            </a:r>
          </a:p>
        </p:txBody>
      </p:sp>
      <p:sp>
        <p:nvSpPr>
          <p:cNvPr id="3" name="Content Placeholder 2">
            <a:extLst>
              <a:ext uri="{FF2B5EF4-FFF2-40B4-BE49-F238E27FC236}">
                <a16:creationId xmlns:a16="http://schemas.microsoft.com/office/drawing/2014/main" id="{524DDC1A-CD9A-46E8-AF37-A9EF67047DE2}"/>
              </a:ext>
            </a:extLst>
          </p:cNvPr>
          <p:cNvSpPr>
            <a:spLocks noGrp="1"/>
          </p:cNvSpPr>
          <p:nvPr>
            <p:ph idx="1"/>
          </p:nvPr>
        </p:nvSpPr>
        <p:spPr/>
        <p:txBody>
          <a:bodyPr>
            <a:noAutofit/>
          </a:bodyPr>
          <a:lstStyle/>
          <a:p>
            <a:r>
              <a:rPr lang="en-US" sz="1900" dirty="0"/>
              <a:t>All are bound by contractual obligations and others are bound by Statute, Regs, Acts and Laws </a:t>
            </a:r>
          </a:p>
          <a:p>
            <a:pPr lvl="1"/>
            <a:r>
              <a:rPr lang="en-US" sz="1900" dirty="0"/>
              <a:t>Bottomline – you have to hold them accountable and not allow them to paint with broad brush strokes or to create a narrative that fits a suspected violation. </a:t>
            </a:r>
          </a:p>
          <a:p>
            <a:pPr lvl="1"/>
            <a:r>
              <a:rPr lang="en-US" sz="1900" dirty="0"/>
              <a:t>Knowing your rights and what they are bound to goes a long way to ensuring a level-playing-field. </a:t>
            </a:r>
          </a:p>
          <a:p>
            <a:pPr lvl="2"/>
            <a:r>
              <a:rPr lang="en-US" sz="1900" dirty="0"/>
              <a:t>Contracts/Governing Documents and Policies for each payer with which you participate</a:t>
            </a:r>
          </a:p>
          <a:p>
            <a:pPr lvl="2"/>
            <a:r>
              <a:rPr lang="en-US" sz="1900" dirty="0"/>
              <a:t>3.3.1.1 – Medical Record Review – (Rev. 10228; Issued: 07-27-20; Effective: 08-27-20; Implementation: 08-27-20)</a:t>
            </a:r>
          </a:p>
          <a:p>
            <a:pPr lvl="2"/>
            <a:r>
              <a:rPr lang="en-US" sz="1900" dirty="0"/>
              <a:t>Medical Necessity – Defined by CMS, In Kaminski and in General</a:t>
            </a:r>
          </a:p>
          <a:p>
            <a:pPr lvl="2"/>
            <a:r>
              <a:rPr lang="en-US" sz="1900" dirty="0"/>
              <a:t>Clinical Review Judgement as defined by CMS</a:t>
            </a:r>
          </a:p>
          <a:p>
            <a:pPr lvl="2"/>
            <a:r>
              <a:rPr lang="en-US" sz="1900" dirty="0"/>
              <a:t>Treating Physician Rule – Not used in Social Security or Disability but often used in CMS cases</a:t>
            </a:r>
          </a:p>
          <a:p>
            <a:pPr lvl="2"/>
            <a:r>
              <a:rPr lang="en-US" sz="1900" dirty="0"/>
              <a:t>§1870(b) of the Act. – Overpaid Provider Not Liable Because It Was Without Fault</a:t>
            </a:r>
          </a:p>
        </p:txBody>
      </p:sp>
    </p:spTree>
    <p:extLst>
      <p:ext uri="{BB962C8B-B14F-4D97-AF65-F5344CB8AC3E}">
        <p14:creationId xmlns:p14="http://schemas.microsoft.com/office/powerpoint/2010/main" val="1281921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3FD0-C403-4317-BF08-0EC537787733}"/>
              </a:ext>
            </a:extLst>
          </p:cNvPr>
          <p:cNvSpPr>
            <a:spLocks noGrp="1"/>
          </p:cNvSpPr>
          <p:nvPr>
            <p:ph type="title"/>
          </p:nvPr>
        </p:nvSpPr>
        <p:spPr/>
        <p:txBody>
          <a:bodyPr/>
          <a:lstStyle/>
          <a:p>
            <a:r>
              <a:rPr lang="en-US" dirty="0"/>
              <a:t>Contract/Governing Documents and Policies</a:t>
            </a:r>
          </a:p>
        </p:txBody>
      </p:sp>
      <p:sp>
        <p:nvSpPr>
          <p:cNvPr id="3" name="Content Placeholder 2">
            <a:extLst>
              <a:ext uri="{FF2B5EF4-FFF2-40B4-BE49-F238E27FC236}">
                <a16:creationId xmlns:a16="http://schemas.microsoft.com/office/drawing/2014/main" id="{1198D26F-AECB-4BC4-9128-5E89E5E21026}"/>
              </a:ext>
            </a:extLst>
          </p:cNvPr>
          <p:cNvSpPr>
            <a:spLocks noGrp="1"/>
          </p:cNvSpPr>
          <p:nvPr>
            <p:ph idx="1"/>
          </p:nvPr>
        </p:nvSpPr>
        <p:spPr/>
        <p:txBody>
          <a:bodyPr/>
          <a:lstStyle/>
          <a:p>
            <a:r>
              <a:rPr lang="en-US" sz="2600" dirty="0"/>
              <a:t>These are crucial to any appeal/dispute with a payer.  </a:t>
            </a:r>
          </a:p>
          <a:p>
            <a:pPr lvl="1"/>
            <a:r>
              <a:rPr lang="en-US" sz="2600" dirty="0"/>
              <a:t>Providers and their leadership team must understand:</a:t>
            </a:r>
          </a:p>
          <a:p>
            <a:pPr lvl="2"/>
            <a:r>
              <a:rPr lang="en-US" sz="2600" dirty="0"/>
              <a:t>what is in your participation agreements; </a:t>
            </a:r>
          </a:p>
          <a:p>
            <a:pPr lvl="2"/>
            <a:r>
              <a:rPr lang="en-US" sz="2600" dirty="0"/>
              <a:t>when they expire or if they automatically roll-over; </a:t>
            </a:r>
          </a:p>
          <a:p>
            <a:pPr lvl="2"/>
            <a:r>
              <a:rPr lang="en-US" sz="2600" dirty="0"/>
              <a:t>what rate(s) you are reimbursed under;</a:t>
            </a:r>
          </a:p>
          <a:p>
            <a:pPr lvl="2"/>
            <a:r>
              <a:rPr lang="en-US" sz="2600" dirty="0"/>
              <a:t>How they define “medical necessity”;</a:t>
            </a:r>
          </a:p>
          <a:p>
            <a:pPr lvl="2"/>
            <a:r>
              <a:rPr lang="en-US" sz="2600" dirty="0"/>
              <a:t>Policies for top services billed to each payer and in the absence of an LCD/MCP, etc. how are disputes handled </a:t>
            </a:r>
          </a:p>
        </p:txBody>
      </p:sp>
    </p:spTree>
    <p:extLst>
      <p:ext uri="{BB962C8B-B14F-4D97-AF65-F5344CB8AC3E}">
        <p14:creationId xmlns:p14="http://schemas.microsoft.com/office/powerpoint/2010/main" val="1450518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38542-09CA-41AE-B75F-7E6510665A8C}"/>
              </a:ext>
            </a:extLst>
          </p:cNvPr>
          <p:cNvSpPr>
            <a:spLocks noGrp="1"/>
          </p:cNvSpPr>
          <p:nvPr>
            <p:ph type="title"/>
          </p:nvPr>
        </p:nvSpPr>
        <p:spPr>
          <a:xfrm>
            <a:off x="1097280" y="286604"/>
            <a:ext cx="10058400" cy="669742"/>
          </a:xfrm>
        </p:spPr>
        <p:txBody>
          <a:bodyPr>
            <a:normAutofit/>
          </a:bodyPr>
          <a:lstStyle/>
          <a:p>
            <a:r>
              <a:rPr lang="en-US" sz="3600" dirty="0"/>
              <a:t>OIG Work Plan &amp; Active Work Plan Items</a:t>
            </a:r>
          </a:p>
        </p:txBody>
      </p:sp>
      <p:pic>
        <p:nvPicPr>
          <p:cNvPr id="5" name="Content Placeholder 4">
            <a:extLst>
              <a:ext uri="{FF2B5EF4-FFF2-40B4-BE49-F238E27FC236}">
                <a16:creationId xmlns:a16="http://schemas.microsoft.com/office/drawing/2014/main" id="{1442C020-9B3F-487A-AC5F-E51A009538FD}"/>
              </a:ext>
            </a:extLst>
          </p:cNvPr>
          <p:cNvPicPr>
            <a:picLocks noGrp="1" noChangeAspect="1"/>
          </p:cNvPicPr>
          <p:nvPr>
            <p:ph sz="half" idx="1"/>
          </p:nvPr>
        </p:nvPicPr>
        <p:blipFill>
          <a:blip r:embed="rId2"/>
          <a:stretch>
            <a:fillRect/>
          </a:stretch>
        </p:blipFill>
        <p:spPr>
          <a:xfrm>
            <a:off x="357332" y="1411098"/>
            <a:ext cx="5959198" cy="4921532"/>
          </a:xfrm>
          <a:prstGeom prst="rect">
            <a:avLst/>
          </a:prstGeom>
        </p:spPr>
      </p:pic>
      <p:pic>
        <p:nvPicPr>
          <p:cNvPr id="6" name="Content Placeholder 5">
            <a:extLst>
              <a:ext uri="{FF2B5EF4-FFF2-40B4-BE49-F238E27FC236}">
                <a16:creationId xmlns:a16="http://schemas.microsoft.com/office/drawing/2014/main" id="{FDE8EF56-DC33-419F-BD6D-1F7B2772BA50}"/>
              </a:ext>
            </a:extLst>
          </p:cNvPr>
          <p:cNvPicPr>
            <a:picLocks noGrp="1" noChangeAspect="1"/>
          </p:cNvPicPr>
          <p:nvPr>
            <p:ph sz="half" idx="2"/>
          </p:nvPr>
        </p:nvPicPr>
        <p:blipFill>
          <a:blip r:embed="rId3"/>
          <a:stretch>
            <a:fillRect/>
          </a:stretch>
        </p:blipFill>
        <p:spPr>
          <a:xfrm>
            <a:off x="6414255" y="1411097"/>
            <a:ext cx="5230124" cy="4921531"/>
          </a:xfrm>
          <a:prstGeom prst="rect">
            <a:avLst/>
          </a:prstGeom>
        </p:spPr>
      </p:pic>
    </p:spTree>
    <p:extLst>
      <p:ext uri="{BB962C8B-B14F-4D97-AF65-F5344CB8AC3E}">
        <p14:creationId xmlns:p14="http://schemas.microsoft.com/office/powerpoint/2010/main" val="717737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83589-49E1-40BC-9BA5-1EF8FFFF9184}"/>
              </a:ext>
            </a:extLst>
          </p:cNvPr>
          <p:cNvSpPr>
            <a:spLocks noGrp="1"/>
          </p:cNvSpPr>
          <p:nvPr>
            <p:ph type="title"/>
          </p:nvPr>
        </p:nvSpPr>
        <p:spPr>
          <a:xfrm>
            <a:off x="1097280" y="286603"/>
            <a:ext cx="10058400" cy="812355"/>
          </a:xfrm>
        </p:spPr>
        <p:txBody>
          <a:bodyPr/>
          <a:lstStyle/>
          <a:p>
            <a:r>
              <a:rPr lang="en-US" sz="3600" dirty="0"/>
              <a:t>Liar, Liar, Pants on Fire…</a:t>
            </a:r>
          </a:p>
        </p:txBody>
      </p:sp>
      <p:pic>
        <p:nvPicPr>
          <p:cNvPr id="22" name="Content Placeholder 21">
            <a:extLst>
              <a:ext uri="{FF2B5EF4-FFF2-40B4-BE49-F238E27FC236}">
                <a16:creationId xmlns:a16="http://schemas.microsoft.com/office/drawing/2014/main" id="{19CB1366-1224-4D8D-89E7-FA11D746EB5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31930" y="1098958"/>
            <a:ext cx="9589099" cy="4901094"/>
          </a:xfrm>
        </p:spPr>
      </p:pic>
    </p:spTree>
    <p:extLst>
      <p:ext uri="{BB962C8B-B14F-4D97-AF65-F5344CB8AC3E}">
        <p14:creationId xmlns:p14="http://schemas.microsoft.com/office/powerpoint/2010/main" val="1499881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B3FFA-339C-40AB-8626-BD5F2A70A986}"/>
              </a:ext>
            </a:extLst>
          </p:cNvPr>
          <p:cNvSpPr>
            <a:spLocks noGrp="1"/>
          </p:cNvSpPr>
          <p:nvPr>
            <p:ph type="title"/>
          </p:nvPr>
        </p:nvSpPr>
        <p:spPr>
          <a:xfrm>
            <a:off x="1097280" y="286604"/>
            <a:ext cx="10058400" cy="803966"/>
          </a:xfrm>
        </p:spPr>
        <p:txBody>
          <a:bodyPr/>
          <a:lstStyle/>
          <a:p>
            <a:r>
              <a:rPr lang="en-US" sz="3600" dirty="0"/>
              <a:t>Busted</a:t>
            </a:r>
          </a:p>
        </p:txBody>
      </p:sp>
      <p:pic>
        <p:nvPicPr>
          <p:cNvPr id="19" name="Content Placeholder 18">
            <a:extLst>
              <a:ext uri="{FF2B5EF4-FFF2-40B4-BE49-F238E27FC236}">
                <a16:creationId xmlns:a16="http://schemas.microsoft.com/office/drawing/2014/main" id="{3D7075A9-0ADC-4F38-B415-0CF82922BA0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40279" y="965370"/>
            <a:ext cx="4415799" cy="4970790"/>
          </a:xfrm>
        </p:spPr>
      </p:pic>
      <p:pic>
        <p:nvPicPr>
          <p:cNvPr id="23" name="Content Placeholder 22">
            <a:extLst>
              <a:ext uri="{FF2B5EF4-FFF2-40B4-BE49-F238E27FC236}">
                <a16:creationId xmlns:a16="http://schemas.microsoft.com/office/drawing/2014/main" id="{619E931F-B4CD-4485-B145-86418D10C10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46340" y="965369"/>
            <a:ext cx="4769591" cy="5091277"/>
          </a:xfrm>
        </p:spPr>
      </p:pic>
    </p:spTree>
    <p:extLst>
      <p:ext uri="{BB962C8B-B14F-4D97-AF65-F5344CB8AC3E}">
        <p14:creationId xmlns:p14="http://schemas.microsoft.com/office/powerpoint/2010/main" val="2868270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8DE0BB-F90A-491B-9C04-5F9D91546CDC}"/>
              </a:ext>
            </a:extLst>
          </p:cNvPr>
          <p:cNvSpPr>
            <a:spLocks noGrp="1"/>
          </p:cNvSpPr>
          <p:nvPr>
            <p:ph type="title"/>
          </p:nvPr>
        </p:nvSpPr>
        <p:spPr>
          <a:xfrm>
            <a:off x="1097280" y="286604"/>
            <a:ext cx="10058400" cy="736854"/>
          </a:xfrm>
        </p:spPr>
        <p:txBody>
          <a:bodyPr/>
          <a:lstStyle/>
          <a:p>
            <a:r>
              <a:rPr lang="en-US" dirty="0"/>
              <a:t>Disgraced and Dismissed</a:t>
            </a:r>
          </a:p>
        </p:txBody>
      </p:sp>
      <p:pic>
        <p:nvPicPr>
          <p:cNvPr id="10" name="Content Placeholder 9">
            <a:extLst>
              <a:ext uri="{FF2B5EF4-FFF2-40B4-BE49-F238E27FC236}">
                <a16:creationId xmlns:a16="http://schemas.microsoft.com/office/drawing/2014/main" id="{0E0020FD-2F33-4014-915A-E8436E36B6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6238" y="1023458"/>
            <a:ext cx="6339523" cy="5035068"/>
          </a:xfrm>
        </p:spPr>
      </p:pic>
    </p:spTree>
    <p:extLst>
      <p:ext uri="{BB962C8B-B14F-4D97-AF65-F5344CB8AC3E}">
        <p14:creationId xmlns:p14="http://schemas.microsoft.com/office/powerpoint/2010/main" val="57750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70A8-3CC1-4C23-9E4B-1FD214F37E44}"/>
              </a:ext>
            </a:extLst>
          </p:cNvPr>
          <p:cNvSpPr>
            <a:spLocks noGrp="1"/>
          </p:cNvSpPr>
          <p:nvPr>
            <p:ph type="title" idx="4294967295"/>
          </p:nvPr>
        </p:nvSpPr>
        <p:spPr>
          <a:xfrm>
            <a:off x="0" y="89946"/>
            <a:ext cx="12192000" cy="596900"/>
          </a:xfrm>
          <a:prstGeom prst="rect">
            <a:avLst/>
          </a:prstGeom>
        </p:spPr>
        <p:txBody>
          <a:bodyPr>
            <a:normAutofit fontScale="90000"/>
          </a:bodyPr>
          <a:lstStyle/>
          <a:p>
            <a:r>
              <a:rPr lang="en-AU" dirty="0"/>
              <a:t>MEET THE PRESENTER</a:t>
            </a:r>
          </a:p>
        </p:txBody>
      </p:sp>
      <p:sp>
        <p:nvSpPr>
          <p:cNvPr id="9" name="Text Placeholder 2">
            <a:extLst>
              <a:ext uri="{FF2B5EF4-FFF2-40B4-BE49-F238E27FC236}">
                <a16:creationId xmlns:a16="http://schemas.microsoft.com/office/drawing/2014/main" id="{20E289F1-AA6E-4B74-B9BF-8A83453F78F6}"/>
              </a:ext>
            </a:extLst>
          </p:cNvPr>
          <p:cNvSpPr txBox="1">
            <a:spLocks/>
          </p:cNvSpPr>
          <p:nvPr/>
        </p:nvSpPr>
        <p:spPr>
          <a:xfrm>
            <a:off x="5243441" y="4446502"/>
            <a:ext cx="2181089" cy="469011"/>
          </a:xfrm>
          <a:prstGeom prst="rect">
            <a:avLst/>
          </a:prstGeom>
        </p:spPr>
        <p:txBody>
          <a:bodyPr vert="horz" lIns="91440" tIns="45720" rIns="91440" bIns="45720" rtlCol="0" anchor="b">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AU" dirty="0"/>
              <a:t>Sean M Weiss</a:t>
            </a:r>
          </a:p>
        </p:txBody>
      </p:sp>
      <p:sp>
        <p:nvSpPr>
          <p:cNvPr id="10" name="Content Placeholder 3">
            <a:extLst>
              <a:ext uri="{FF2B5EF4-FFF2-40B4-BE49-F238E27FC236}">
                <a16:creationId xmlns:a16="http://schemas.microsoft.com/office/drawing/2014/main" id="{2CEAA0E7-CDEE-4018-A963-CB83CFCC0634}"/>
              </a:ext>
            </a:extLst>
          </p:cNvPr>
          <p:cNvSpPr txBox="1">
            <a:spLocks/>
          </p:cNvSpPr>
          <p:nvPr/>
        </p:nvSpPr>
        <p:spPr>
          <a:xfrm>
            <a:off x="5056462" y="4981254"/>
            <a:ext cx="3024051" cy="68057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500" dirty="0"/>
              <a:t>Partner, VP &amp; Chief of Compliance</a:t>
            </a:r>
          </a:p>
          <a:p>
            <a:pPr marL="0" indent="0">
              <a:buFont typeface="Arial" panose="020B0604020202020204" pitchFamily="34" charset="0"/>
              <a:buNone/>
            </a:pPr>
            <a:r>
              <a:rPr lang="en-AU" sz="2500" dirty="0"/>
              <a:t>DoctorsManagement, LLC</a:t>
            </a:r>
          </a:p>
        </p:txBody>
      </p:sp>
      <p:pic>
        <p:nvPicPr>
          <p:cNvPr id="4" name="Picture 3" descr="A picture containing text, person, person, microphone&#10;&#10;Description automatically generated">
            <a:extLst>
              <a:ext uri="{FF2B5EF4-FFF2-40B4-BE49-F238E27FC236}">
                <a16:creationId xmlns:a16="http://schemas.microsoft.com/office/drawing/2014/main" id="{8D875CA8-B0C0-45BD-A3DA-E924F20C3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9716"/>
            <a:ext cx="12192000" cy="6140742"/>
          </a:xfrm>
          <a:prstGeom prst="rect">
            <a:avLst/>
          </a:prstGeom>
        </p:spPr>
      </p:pic>
      <p:pic>
        <p:nvPicPr>
          <p:cNvPr id="3" name="Picture 2">
            <a:extLst>
              <a:ext uri="{FF2B5EF4-FFF2-40B4-BE49-F238E27FC236}">
                <a16:creationId xmlns:a16="http://schemas.microsoft.com/office/drawing/2014/main" id="{1423172A-B894-7066-1D42-AA8533C04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6" y="0"/>
            <a:ext cx="12172207" cy="6858000"/>
          </a:xfrm>
          <a:prstGeom prst="rect">
            <a:avLst/>
          </a:prstGeom>
        </p:spPr>
      </p:pic>
    </p:spTree>
    <p:extLst>
      <p:ext uri="{BB962C8B-B14F-4D97-AF65-F5344CB8AC3E}">
        <p14:creationId xmlns:p14="http://schemas.microsoft.com/office/powerpoint/2010/main" val="301254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AA734-767B-492E-ABF1-C1C7AFC55592}"/>
              </a:ext>
            </a:extLst>
          </p:cNvPr>
          <p:cNvSpPr>
            <a:spLocks noGrp="1"/>
          </p:cNvSpPr>
          <p:nvPr>
            <p:ph type="title"/>
          </p:nvPr>
        </p:nvSpPr>
        <p:spPr>
          <a:xfrm>
            <a:off x="606055" y="286603"/>
            <a:ext cx="10962167" cy="812355"/>
          </a:xfrm>
        </p:spPr>
        <p:txBody>
          <a:bodyPr/>
          <a:lstStyle/>
          <a:p>
            <a:r>
              <a:rPr lang="en-US" dirty="0"/>
              <a:t>Compliance Programs for Physicians</a:t>
            </a:r>
          </a:p>
        </p:txBody>
      </p:sp>
      <p:sp>
        <p:nvSpPr>
          <p:cNvPr id="3" name="Content Placeholder 2">
            <a:extLst>
              <a:ext uri="{FF2B5EF4-FFF2-40B4-BE49-F238E27FC236}">
                <a16:creationId xmlns:a16="http://schemas.microsoft.com/office/drawing/2014/main" id="{7250CF9F-8C40-4B72-92B8-AECE7B034684}"/>
              </a:ext>
            </a:extLst>
          </p:cNvPr>
          <p:cNvSpPr>
            <a:spLocks noGrp="1"/>
          </p:cNvSpPr>
          <p:nvPr>
            <p:ph idx="1"/>
          </p:nvPr>
        </p:nvSpPr>
        <p:spPr>
          <a:xfrm>
            <a:off x="606055" y="1524000"/>
            <a:ext cx="10962167" cy="4652963"/>
          </a:xfrm>
        </p:spPr>
        <p:txBody>
          <a:bodyPr>
            <a:normAutofit fontScale="92500"/>
          </a:bodyPr>
          <a:lstStyle/>
          <a:p>
            <a:pPr marL="0" indent="0" algn="l">
              <a:buNone/>
            </a:pPr>
            <a:r>
              <a:rPr lang="en-US" b="0" i="0" dirty="0">
                <a:solidFill>
                  <a:srgbClr val="1B1B1B"/>
                </a:solidFill>
                <a:effectLst/>
              </a:rPr>
              <a:t>Establishing and following a compliance program will help physicians avoid fraudulent activities and ensure that they are submitting true and accurate claims. </a:t>
            </a:r>
          </a:p>
          <a:p>
            <a:pPr marL="0" indent="0" algn="l">
              <a:buNone/>
            </a:pPr>
            <a:r>
              <a:rPr lang="en-US" b="0" i="0" dirty="0">
                <a:solidFill>
                  <a:srgbClr val="1B1B1B"/>
                </a:solidFill>
                <a:effectLst/>
              </a:rPr>
              <a:t>Core Elements of a Compliance Program</a:t>
            </a:r>
          </a:p>
          <a:p>
            <a:pPr lvl="1">
              <a:buFont typeface="Arial" panose="020B0604020202020204" pitchFamily="34" charset="0"/>
              <a:buChar char="•"/>
            </a:pPr>
            <a:r>
              <a:rPr lang="en-US" b="0" i="0" dirty="0">
                <a:solidFill>
                  <a:srgbClr val="1B1B1B"/>
                </a:solidFill>
                <a:effectLst/>
              </a:rPr>
              <a:t>Conduct internal monitoring and auditing.</a:t>
            </a:r>
          </a:p>
          <a:p>
            <a:pPr lvl="1">
              <a:buFont typeface="Arial" panose="020B0604020202020204" pitchFamily="34" charset="0"/>
              <a:buChar char="•"/>
            </a:pPr>
            <a:r>
              <a:rPr lang="en-US" b="0" i="0" dirty="0">
                <a:solidFill>
                  <a:srgbClr val="1B1B1B"/>
                </a:solidFill>
                <a:effectLst/>
              </a:rPr>
              <a:t>Implement compliance and practice standards.</a:t>
            </a:r>
          </a:p>
          <a:p>
            <a:pPr lvl="1">
              <a:buFont typeface="Arial" panose="020B0604020202020204" pitchFamily="34" charset="0"/>
              <a:buChar char="•"/>
            </a:pPr>
            <a:r>
              <a:rPr lang="en-US" b="0" i="0" dirty="0">
                <a:solidFill>
                  <a:srgbClr val="1B1B1B"/>
                </a:solidFill>
                <a:effectLst/>
              </a:rPr>
              <a:t>Designate a compliance officer or contact.</a:t>
            </a:r>
          </a:p>
          <a:p>
            <a:pPr lvl="1">
              <a:buFont typeface="Arial" panose="020B0604020202020204" pitchFamily="34" charset="0"/>
              <a:buChar char="•"/>
            </a:pPr>
            <a:r>
              <a:rPr lang="en-US" b="0" i="0" dirty="0">
                <a:solidFill>
                  <a:srgbClr val="1B1B1B"/>
                </a:solidFill>
                <a:effectLst/>
              </a:rPr>
              <a:t>Conduct appropriate training and education.</a:t>
            </a:r>
          </a:p>
          <a:p>
            <a:pPr lvl="1">
              <a:buFont typeface="Arial" panose="020B0604020202020204" pitchFamily="34" charset="0"/>
              <a:buChar char="•"/>
            </a:pPr>
            <a:r>
              <a:rPr lang="en-US" b="0" i="0" dirty="0">
                <a:solidFill>
                  <a:srgbClr val="1B1B1B"/>
                </a:solidFill>
                <a:effectLst/>
              </a:rPr>
              <a:t>Respond appropriately to detected offenses and develop corrective action.</a:t>
            </a:r>
          </a:p>
          <a:p>
            <a:pPr lvl="1">
              <a:buFont typeface="Arial" panose="020B0604020202020204" pitchFamily="34" charset="0"/>
              <a:buChar char="•"/>
            </a:pPr>
            <a:r>
              <a:rPr lang="en-US" b="0" i="0" dirty="0">
                <a:solidFill>
                  <a:srgbClr val="1B1B1B"/>
                </a:solidFill>
                <a:effectLst/>
              </a:rPr>
              <a:t>Develop open lines of communication with employees.</a:t>
            </a:r>
          </a:p>
          <a:p>
            <a:pPr lvl="1">
              <a:buFont typeface="Arial" panose="020B0604020202020204" pitchFamily="34" charset="0"/>
              <a:buChar char="•"/>
            </a:pPr>
            <a:r>
              <a:rPr lang="en-US" b="0" i="0" dirty="0">
                <a:solidFill>
                  <a:srgbClr val="1B1B1B"/>
                </a:solidFill>
                <a:effectLst/>
              </a:rPr>
              <a:t>Enforce disciplinary standards through well-publicized guidelines.</a:t>
            </a:r>
          </a:p>
          <a:p>
            <a:pPr lvl="2"/>
            <a:r>
              <a:rPr lang="en-US" b="1" i="1" u="sng" dirty="0">
                <a:solidFill>
                  <a:srgbClr val="1B1B1B"/>
                </a:solidFill>
                <a:effectLst/>
              </a:rPr>
              <a:t>With the passage of the Patient Protection and Affordable Care Act of 2010, </a:t>
            </a:r>
            <a:r>
              <a:rPr lang="en-US" b="1" i="1" u="sng" dirty="0">
                <a:solidFill>
                  <a:schemeClr val="tx1"/>
                </a:solidFill>
                <a:effectLst/>
              </a:rPr>
              <a:t>physicians who treat Medicare and Medicaid beneficiaries will be required to establish a compliance program</a:t>
            </a:r>
            <a:r>
              <a:rPr lang="en-US" b="1" i="1" u="sng" dirty="0">
                <a:solidFill>
                  <a:srgbClr val="1B1B1B"/>
                </a:solidFill>
                <a:effectLst/>
              </a:rPr>
              <a:t>.</a:t>
            </a:r>
          </a:p>
        </p:txBody>
      </p:sp>
    </p:spTree>
    <p:extLst>
      <p:ext uri="{BB962C8B-B14F-4D97-AF65-F5344CB8AC3E}">
        <p14:creationId xmlns:p14="http://schemas.microsoft.com/office/powerpoint/2010/main" val="4175385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B9919-E4E4-4BC7-A349-750684358B8A}"/>
              </a:ext>
            </a:extLst>
          </p:cNvPr>
          <p:cNvSpPr>
            <a:spLocks noGrp="1"/>
          </p:cNvSpPr>
          <p:nvPr>
            <p:ph type="title"/>
          </p:nvPr>
        </p:nvSpPr>
        <p:spPr>
          <a:xfrm>
            <a:off x="461393" y="286604"/>
            <a:ext cx="11367083" cy="1131135"/>
          </a:xfrm>
        </p:spPr>
        <p:txBody>
          <a:bodyPr>
            <a:normAutofit/>
          </a:bodyPr>
          <a:lstStyle/>
          <a:p>
            <a:r>
              <a:rPr lang="en-US" sz="3200" dirty="0"/>
              <a:t>My Office Manager </a:t>
            </a:r>
            <a:r>
              <a:rPr lang="en-US" sz="3200" dirty="0" err="1"/>
              <a:t>oR</a:t>
            </a:r>
            <a:r>
              <a:rPr lang="en-US" sz="3200" dirty="0"/>
              <a:t> Physician Owner Won’t Believe Me!</a:t>
            </a:r>
          </a:p>
        </p:txBody>
      </p:sp>
      <p:pic>
        <p:nvPicPr>
          <p:cNvPr id="4" name="Content Placeholder 3">
            <a:extLst>
              <a:ext uri="{FF2B5EF4-FFF2-40B4-BE49-F238E27FC236}">
                <a16:creationId xmlns:a16="http://schemas.microsoft.com/office/drawing/2014/main" id="{9FA6AF6F-01B5-47AA-AAC4-A48F23B107F0}"/>
              </a:ext>
            </a:extLst>
          </p:cNvPr>
          <p:cNvPicPr>
            <a:picLocks noGrp="1" noChangeAspect="1"/>
          </p:cNvPicPr>
          <p:nvPr>
            <p:ph idx="1"/>
          </p:nvPr>
        </p:nvPicPr>
        <p:blipFill>
          <a:blip r:embed="rId2"/>
          <a:stretch>
            <a:fillRect/>
          </a:stretch>
        </p:blipFill>
        <p:spPr>
          <a:xfrm>
            <a:off x="2128920" y="1417739"/>
            <a:ext cx="8032028" cy="4733931"/>
          </a:xfrm>
          <a:prstGeom prst="rect">
            <a:avLst/>
          </a:prstGeom>
        </p:spPr>
      </p:pic>
    </p:spTree>
    <p:extLst>
      <p:ext uri="{BB962C8B-B14F-4D97-AF65-F5344CB8AC3E}">
        <p14:creationId xmlns:p14="http://schemas.microsoft.com/office/powerpoint/2010/main" val="4049811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E7E01-B5C9-44E3-9360-FD8433E948C6}"/>
              </a:ext>
            </a:extLst>
          </p:cNvPr>
          <p:cNvSpPr>
            <a:spLocks noGrp="1"/>
          </p:cNvSpPr>
          <p:nvPr>
            <p:ph type="title"/>
          </p:nvPr>
        </p:nvSpPr>
        <p:spPr>
          <a:xfrm>
            <a:off x="0" y="286604"/>
            <a:ext cx="12192000" cy="720076"/>
          </a:xfrm>
        </p:spPr>
        <p:txBody>
          <a:bodyPr>
            <a:normAutofit/>
          </a:bodyPr>
          <a:lstStyle/>
          <a:p>
            <a:r>
              <a:rPr lang="en-US" dirty="0"/>
              <a:t>The Federal Register</a:t>
            </a:r>
          </a:p>
        </p:txBody>
      </p:sp>
      <p:pic>
        <p:nvPicPr>
          <p:cNvPr id="4" name="Content Placeholder 3">
            <a:extLst>
              <a:ext uri="{FF2B5EF4-FFF2-40B4-BE49-F238E27FC236}">
                <a16:creationId xmlns:a16="http://schemas.microsoft.com/office/drawing/2014/main" id="{912756F7-65F0-486F-81E1-0016A49AD986}"/>
              </a:ext>
            </a:extLst>
          </p:cNvPr>
          <p:cNvPicPr>
            <a:picLocks noGrp="1" noChangeAspect="1"/>
          </p:cNvPicPr>
          <p:nvPr>
            <p:ph idx="1"/>
          </p:nvPr>
        </p:nvPicPr>
        <p:blipFill>
          <a:blip r:embed="rId2"/>
          <a:stretch>
            <a:fillRect/>
          </a:stretch>
        </p:blipFill>
        <p:spPr>
          <a:xfrm>
            <a:off x="2722168" y="1129021"/>
            <a:ext cx="6747664" cy="5117188"/>
          </a:xfrm>
          <a:prstGeom prst="rect">
            <a:avLst/>
          </a:prstGeom>
        </p:spPr>
      </p:pic>
    </p:spTree>
    <p:extLst>
      <p:ext uri="{BB962C8B-B14F-4D97-AF65-F5344CB8AC3E}">
        <p14:creationId xmlns:p14="http://schemas.microsoft.com/office/powerpoint/2010/main" val="4239552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E6C33-8885-4C13-A95F-FA1A28A6FBF5}"/>
              </a:ext>
            </a:extLst>
          </p:cNvPr>
          <p:cNvSpPr>
            <a:spLocks noGrp="1"/>
          </p:cNvSpPr>
          <p:nvPr>
            <p:ph type="title"/>
          </p:nvPr>
        </p:nvSpPr>
        <p:spPr>
          <a:xfrm>
            <a:off x="1097280" y="286603"/>
            <a:ext cx="10058400" cy="762021"/>
          </a:xfrm>
        </p:spPr>
        <p:txBody>
          <a:bodyPr/>
          <a:lstStyle/>
          <a:p>
            <a:r>
              <a:rPr lang="en-US" dirty="0"/>
              <a:t>The Facts</a:t>
            </a:r>
          </a:p>
        </p:txBody>
      </p:sp>
      <p:sp>
        <p:nvSpPr>
          <p:cNvPr id="3" name="Content Placeholder 2">
            <a:extLst>
              <a:ext uri="{FF2B5EF4-FFF2-40B4-BE49-F238E27FC236}">
                <a16:creationId xmlns:a16="http://schemas.microsoft.com/office/drawing/2014/main" id="{61245CC8-2A4A-4BA1-9A99-30F277A25CB2}"/>
              </a:ext>
            </a:extLst>
          </p:cNvPr>
          <p:cNvSpPr>
            <a:spLocks noGrp="1"/>
          </p:cNvSpPr>
          <p:nvPr>
            <p:ph idx="1"/>
          </p:nvPr>
        </p:nvSpPr>
        <p:spPr/>
        <p:txBody>
          <a:bodyPr>
            <a:noAutofit/>
          </a:bodyPr>
          <a:lstStyle/>
          <a:p>
            <a:r>
              <a:rPr lang="en-US" sz="2200" dirty="0"/>
              <a:t>The Patient Protection and Affordable Care Act of 2010 (the “Healthcare Reform Act,” or the “Act”) was signed into law on March 23, 2010. </a:t>
            </a:r>
          </a:p>
          <a:p>
            <a:pPr marL="0" indent="0">
              <a:buNone/>
            </a:pPr>
            <a:r>
              <a:rPr lang="en-US" sz="2200" dirty="0"/>
              <a:t>The Act:</a:t>
            </a:r>
          </a:p>
          <a:p>
            <a:pPr lvl="1"/>
            <a:r>
              <a:rPr lang="en-US" dirty="0"/>
              <a:t>requires closer scrutiny of providers and suppliers seeking to participate in Medicare and other federally funded healthcare programs</a:t>
            </a:r>
          </a:p>
          <a:p>
            <a:pPr lvl="1"/>
            <a:r>
              <a:rPr lang="en-US" dirty="0"/>
              <a:t>allows for the collection and centralization of billing and claims data and makes that information available to law enforcement and oversight agencies for the purpose of investigating suspected fraud</a:t>
            </a:r>
          </a:p>
          <a:p>
            <a:pPr lvl="1"/>
            <a:r>
              <a:rPr lang="en-US" dirty="0"/>
              <a:t>increases the penalties for those who abuse the system</a:t>
            </a:r>
          </a:p>
          <a:p>
            <a:pPr lvl="1"/>
            <a:r>
              <a:rPr lang="en-US" dirty="0"/>
              <a:t>amends the False Claims Act and the Anti-kickback Act to make it easier for the government to bring actions under those statutes</a:t>
            </a:r>
          </a:p>
          <a:p>
            <a:pPr lvl="1"/>
            <a:r>
              <a:rPr lang="en-US" dirty="0"/>
              <a:t>provides substantial amounts in additional resources to government agencies, investigators, and prosecutors to pursue wrongdoers</a:t>
            </a:r>
          </a:p>
        </p:txBody>
      </p:sp>
    </p:spTree>
    <p:extLst>
      <p:ext uri="{BB962C8B-B14F-4D97-AF65-F5344CB8AC3E}">
        <p14:creationId xmlns:p14="http://schemas.microsoft.com/office/powerpoint/2010/main" val="1953175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9A699-DA90-49CB-A131-3C6C296ABDB5}"/>
              </a:ext>
            </a:extLst>
          </p:cNvPr>
          <p:cNvSpPr>
            <a:spLocks noGrp="1"/>
          </p:cNvSpPr>
          <p:nvPr>
            <p:ph type="title"/>
          </p:nvPr>
        </p:nvSpPr>
        <p:spPr>
          <a:xfrm>
            <a:off x="1097280" y="286604"/>
            <a:ext cx="10058400" cy="803966"/>
          </a:xfrm>
        </p:spPr>
        <p:txBody>
          <a:bodyPr/>
          <a:lstStyle/>
          <a:p>
            <a:r>
              <a:rPr lang="en-US" dirty="0"/>
              <a:t>Mandatory Compliance</a:t>
            </a:r>
          </a:p>
        </p:txBody>
      </p:sp>
      <p:sp>
        <p:nvSpPr>
          <p:cNvPr id="3" name="Content Placeholder 2">
            <a:extLst>
              <a:ext uri="{FF2B5EF4-FFF2-40B4-BE49-F238E27FC236}">
                <a16:creationId xmlns:a16="http://schemas.microsoft.com/office/drawing/2014/main" id="{2FE7E34A-C38B-4976-8F67-D2519B65AF07}"/>
              </a:ext>
            </a:extLst>
          </p:cNvPr>
          <p:cNvSpPr>
            <a:spLocks noGrp="1"/>
          </p:cNvSpPr>
          <p:nvPr>
            <p:ph idx="1"/>
          </p:nvPr>
        </p:nvSpPr>
        <p:spPr/>
        <p:txBody>
          <a:bodyPr>
            <a:noAutofit/>
          </a:bodyPr>
          <a:lstStyle/>
          <a:p>
            <a:pPr marL="0" indent="0">
              <a:lnSpc>
                <a:spcPct val="120000"/>
              </a:lnSpc>
              <a:buNone/>
            </a:pPr>
            <a:r>
              <a:rPr lang="en-US" sz="1800" dirty="0"/>
              <a:t>Section 6401(a)(7) of the Act requires providers and suppliers enrolled in federal healthcare programs to create and maintain compliance programs as a condition of their continued participation. </a:t>
            </a:r>
          </a:p>
          <a:p>
            <a:pPr lvl="1">
              <a:lnSpc>
                <a:spcPct val="120000"/>
              </a:lnSpc>
            </a:pPr>
            <a:r>
              <a:rPr lang="en-US" sz="1800" dirty="0"/>
              <a:t>This Section directs the Department of Health and Human Services (HHS), in consultation with the HHS Office of Inspector General (HHS-OIG) to establish the “core elements” of such programs through regulation and to determine the timeline for implementing compliance programs. </a:t>
            </a:r>
          </a:p>
          <a:p>
            <a:pPr lvl="1">
              <a:lnSpc>
                <a:spcPct val="120000"/>
              </a:lnSpc>
            </a:pPr>
            <a:r>
              <a:rPr lang="en-US" sz="1800" dirty="0"/>
              <a:t>Further, </a:t>
            </a:r>
            <a:r>
              <a:rPr lang="en-US" sz="1800" b="1" i="1" u="sng" dirty="0"/>
              <a:t>the Act empowers HHS to disenroll non-compliant providers and suppliers and/or to impose civil monetary penalties or other Immediate sanctions.</a:t>
            </a:r>
          </a:p>
          <a:p>
            <a:pPr lvl="1">
              <a:lnSpc>
                <a:spcPct val="120000"/>
              </a:lnSpc>
            </a:pPr>
            <a:r>
              <a:rPr lang="en-US" sz="1800" b="1" i="1" u="sng" dirty="0"/>
              <a:t>The Act requires screening before providers or suppliers can participate in Medicare. </a:t>
            </a:r>
          </a:p>
          <a:p>
            <a:pPr lvl="1">
              <a:lnSpc>
                <a:spcPct val="120000"/>
              </a:lnSpc>
            </a:pPr>
            <a:r>
              <a:rPr lang="en-US" sz="1800" b="1" i="1" u="sng" dirty="0"/>
              <a:t>HHS has the authority to establish such screening procedures which shall include state licensure checks, criminal background checks, fingerprinting, unscheduled and unannounced site visits, database checks and other such screening as HHS deems appropriate.</a:t>
            </a:r>
          </a:p>
        </p:txBody>
      </p:sp>
    </p:spTree>
    <p:extLst>
      <p:ext uri="{BB962C8B-B14F-4D97-AF65-F5344CB8AC3E}">
        <p14:creationId xmlns:p14="http://schemas.microsoft.com/office/powerpoint/2010/main" val="1931264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2915D-66D4-4928-B10C-9ADE441A4790}"/>
              </a:ext>
            </a:extLst>
          </p:cNvPr>
          <p:cNvSpPr>
            <a:spLocks noGrp="1"/>
          </p:cNvSpPr>
          <p:nvPr>
            <p:ph type="title"/>
          </p:nvPr>
        </p:nvSpPr>
        <p:spPr>
          <a:xfrm>
            <a:off x="1097280" y="286604"/>
            <a:ext cx="10058400" cy="904634"/>
          </a:xfrm>
        </p:spPr>
        <p:txBody>
          <a:bodyPr/>
          <a:lstStyle/>
          <a:p>
            <a:r>
              <a:rPr lang="en-US" dirty="0"/>
              <a:t>Civil Monetary Penalties Law (CMPLs)</a:t>
            </a:r>
          </a:p>
        </p:txBody>
      </p:sp>
      <p:sp>
        <p:nvSpPr>
          <p:cNvPr id="3" name="Content Placeholder 2">
            <a:extLst>
              <a:ext uri="{FF2B5EF4-FFF2-40B4-BE49-F238E27FC236}">
                <a16:creationId xmlns:a16="http://schemas.microsoft.com/office/drawing/2014/main" id="{423B2E46-ACD8-489F-8A1D-C8707D1DEAC5}"/>
              </a:ext>
            </a:extLst>
          </p:cNvPr>
          <p:cNvSpPr>
            <a:spLocks noGrp="1"/>
          </p:cNvSpPr>
          <p:nvPr>
            <p:ph idx="1"/>
          </p:nvPr>
        </p:nvSpPr>
        <p:spPr/>
        <p:txBody>
          <a:bodyPr>
            <a:normAutofit/>
          </a:bodyPr>
          <a:lstStyle/>
          <a:p>
            <a:r>
              <a:rPr lang="en-US" dirty="0"/>
              <a:t>The Act amends the civil monetary penalties statute to include a penalty of up to $50,000 for false statements, omissions, or misrepresentations made in any application or contract to participate or enroll as a supplier or provider under a federal healthcare program. </a:t>
            </a:r>
          </a:p>
          <a:p>
            <a:r>
              <a:rPr lang="en-US" dirty="0"/>
              <a:t>Violators will also be required to pay three times any amounts claimed as a result of the false statement. </a:t>
            </a:r>
          </a:p>
          <a:p>
            <a:r>
              <a:rPr lang="en-US" dirty="0"/>
              <a:t>Penalties will also be assessed against a person who, while excluded from participating in federal healthcare programs, prescribes covered items or services if he or she “knew or should have known” that a claim for the item or service would be made to Medicare or Medicaid.</a:t>
            </a:r>
          </a:p>
        </p:txBody>
      </p:sp>
    </p:spTree>
    <p:extLst>
      <p:ext uri="{BB962C8B-B14F-4D97-AF65-F5344CB8AC3E}">
        <p14:creationId xmlns:p14="http://schemas.microsoft.com/office/powerpoint/2010/main" val="906413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62940E-B10E-4976-863C-957172DAFC1B}"/>
              </a:ext>
            </a:extLst>
          </p:cNvPr>
          <p:cNvSpPr/>
          <p:nvPr/>
        </p:nvSpPr>
        <p:spPr>
          <a:xfrm>
            <a:off x="3825551" y="2789853"/>
            <a:ext cx="2687216" cy="307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BCA8D8-F37A-43D6-A91F-5858B198002C}"/>
              </a:ext>
            </a:extLst>
          </p:cNvPr>
          <p:cNvSpPr/>
          <p:nvPr/>
        </p:nvSpPr>
        <p:spPr>
          <a:xfrm>
            <a:off x="4286774" y="3531765"/>
            <a:ext cx="52850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FBB1125-3C30-4021-AAD7-15EC3106DA75}"/>
              </a:ext>
            </a:extLst>
          </p:cNvPr>
          <p:cNvGrpSpPr/>
          <p:nvPr/>
        </p:nvGrpSpPr>
        <p:grpSpPr>
          <a:xfrm>
            <a:off x="2918607" y="0"/>
            <a:ext cx="9131737" cy="6858000"/>
            <a:chOff x="1490713" y="0"/>
            <a:chExt cx="7621172" cy="6858000"/>
          </a:xfrm>
        </p:grpSpPr>
        <p:grpSp>
          <p:nvGrpSpPr>
            <p:cNvPr id="4" name="Group 3">
              <a:extLst>
                <a:ext uri="{FF2B5EF4-FFF2-40B4-BE49-F238E27FC236}">
                  <a16:creationId xmlns:a16="http://schemas.microsoft.com/office/drawing/2014/main" id="{7B810DA7-47A4-420E-B051-53AC083BEFEB}"/>
                </a:ext>
              </a:extLst>
            </p:cNvPr>
            <p:cNvGrpSpPr/>
            <p:nvPr/>
          </p:nvGrpSpPr>
          <p:grpSpPr>
            <a:xfrm>
              <a:off x="1490713" y="0"/>
              <a:ext cx="7621172" cy="6858000"/>
              <a:chOff x="3190204" y="0"/>
              <a:chExt cx="7621172" cy="6858000"/>
            </a:xfrm>
          </p:grpSpPr>
          <p:pic>
            <p:nvPicPr>
              <p:cNvPr id="5" name="Picture 4">
                <a:extLst>
                  <a:ext uri="{FF2B5EF4-FFF2-40B4-BE49-F238E27FC236}">
                    <a16:creationId xmlns:a16="http://schemas.microsoft.com/office/drawing/2014/main" id="{CCB12D6D-3B4C-4721-887F-DB7267EA9D47}"/>
                  </a:ext>
                </a:extLst>
              </p:cNvPr>
              <p:cNvPicPr>
                <a:picLocks noChangeAspect="1"/>
              </p:cNvPicPr>
              <p:nvPr/>
            </p:nvPicPr>
            <p:blipFill>
              <a:blip r:embed="rId2"/>
              <a:stretch>
                <a:fillRect/>
              </a:stretch>
            </p:blipFill>
            <p:spPr>
              <a:xfrm>
                <a:off x="3190204" y="0"/>
                <a:ext cx="5811592" cy="6858000"/>
              </a:xfrm>
              <a:prstGeom prst="rect">
                <a:avLst/>
              </a:prstGeom>
            </p:spPr>
          </p:pic>
          <p:grpSp>
            <p:nvGrpSpPr>
              <p:cNvPr id="2" name="Group 1">
                <a:extLst>
                  <a:ext uri="{FF2B5EF4-FFF2-40B4-BE49-F238E27FC236}">
                    <a16:creationId xmlns:a16="http://schemas.microsoft.com/office/drawing/2014/main" id="{53D49663-46BF-4983-A69E-FFC2B579F28D}"/>
                  </a:ext>
                </a:extLst>
              </p:cNvPr>
              <p:cNvGrpSpPr/>
              <p:nvPr/>
            </p:nvGrpSpPr>
            <p:grpSpPr>
              <a:xfrm>
                <a:off x="7340388" y="2132173"/>
                <a:ext cx="3470988" cy="1399592"/>
                <a:chOff x="7340388" y="2415259"/>
                <a:chExt cx="3470988" cy="1399592"/>
              </a:xfrm>
            </p:grpSpPr>
            <p:sp>
              <p:nvSpPr>
                <p:cNvPr id="8" name="Speech Bubble: Oval 7">
                  <a:extLst>
                    <a:ext uri="{FF2B5EF4-FFF2-40B4-BE49-F238E27FC236}">
                      <a16:creationId xmlns:a16="http://schemas.microsoft.com/office/drawing/2014/main" id="{AF432587-DF8C-4E9D-BF34-3D39534C7167}"/>
                    </a:ext>
                  </a:extLst>
                </p:cNvPr>
                <p:cNvSpPr/>
                <p:nvPr/>
              </p:nvSpPr>
              <p:spPr>
                <a:xfrm>
                  <a:off x="7340388" y="2415259"/>
                  <a:ext cx="3470988" cy="13995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16C9657-B780-4949-A72C-2082D41ED3AE}"/>
                    </a:ext>
                  </a:extLst>
                </p:cNvPr>
                <p:cNvSpPr txBox="1"/>
                <p:nvPr/>
              </p:nvSpPr>
              <p:spPr>
                <a:xfrm>
                  <a:off x="7948761" y="2514890"/>
                  <a:ext cx="2687216" cy="1200329"/>
                </a:xfrm>
                <a:prstGeom prst="rect">
                  <a:avLst/>
                </a:prstGeom>
                <a:noFill/>
              </p:spPr>
              <p:txBody>
                <a:bodyPr wrap="square" rtlCol="0">
                  <a:spAutoFit/>
                </a:bodyPr>
                <a:lstStyle/>
                <a:p>
                  <a:r>
                    <a:rPr lang="en-US" dirty="0"/>
                    <a:t>This is a pre-investigation notice… Basically, come in and let’s discuss settlement</a:t>
                  </a:r>
                </a:p>
              </p:txBody>
            </p:sp>
          </p:grpSp>
        </p:grpSp>
        <p:sp>
          <p:nvSpPr>
            <p:cNvPr id="10" name="Rectangle 9">
              <a:extLst>
                <a:ext uri="{FF2B5EF4-FFF2-40B4-BE49-F238E27FC236}">
                  <a16:creationId xmlns:a16="http://schemas.microsoft.com/office/drawing/2014/main" id="{32AC67DA-B92D-48F6-93BE-3029180AE968}"/>
                </a:ext>
              </a:extLst>
            </p:cNvPr>
            <p:cNvSpPr/>
            <p:nvPr/>
          </p:nvSpPr>
          <p:spPr>
            <a:xfrm>
              <a:off x="2558473" y="3531765"/>
              <a:ext cx="52850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D440A2-E3C2-4748-BF58-E72EFFA4CE8A}"/>
                </a:ext>
              </a:extLst>
            </p:cNvPr>
            <p:cNvSpPr/>
            <p:nvPr/>
          </p:nvSpPr>
          <p:spPr>
            <a:xfrm>
              <a:off x="2041236" y="2789853"/>
              <a:ext cx="2909455" cy="461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233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A2E17F-7A23-41E2-9316-1A53735235B0}"/>
              </a:ext>
            </a:extLst>
          </p:cNvPr>
          <p:cNvPicPr>
            <a:picLocks noChangeAspect="1"/>
          </p:cNvPicPr>
          <p:nvPr/>
        </p:nvPicPr>
        <p:blipFill>
          <a:blip r:embed="rId2"/>
          <a:stretch>
            <a:fillRect/>
          </a:stretch>
        </p:blipFill>
        <p:spPr>
          <a:xfrm>
            <a:off x="3488398" y="0"/>
            <a:ext cx="5695495" cy="6858000"/>
          </a:xfrm>
          <a:prstGeom prst="rect">
            <a:avLst/>
          </a:prstGeom>
        </p:spPr>
      </p:pic>
    </p:spTree>
    <p:extLst>
      <p:ext uri="{BB962C8B-B14F-4D97-AF65-F5344CB8AC3E}">
        <p14:creationId xmlns:p14="http://schemas.microsoft.com/office/powerpoint/2010/main" val="3959607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22C72D-5007-44E6-A0D8-E70E373164C5}"/>
              </a:ext>
            </a:extLst>
          </p:cNvPr>
          <p:cNvPicPr>
            <a:picLocks noChangeAspect="1"/>
          </p:cNvPicPr>
          <p:nvPr/>
        </p:nvPicPr>
        <p:blipFill>
          <a:blip r:embed="rId2"/>
          <a:stretch>
            <a:fillRect/>
          </a:stretch>
        </p:blipFill>
        <p:spPr>
          <a:xfrm>
            <a:off x="3679747" y="0"/>
            <a:ext cx="5054180" cy="6858000"/>
          </a:xfrm>
          <a:prstGeom prst="rect">
            <a:avLst/>
          </a:prstGeom>
        </p:spPr>
      </p:pic>
    </p:spTree>
    <p:extLst>
      <p:ext uri="{BB962C8B-B14F-4D97-AF65-F5344CB8AC3E}">
        <p14:creationId xmlns:p14="http://schemas.microsoft.com/office/powerpoint/2010/main" val="1327204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4F11CE-75B3-4CE7-91A0-7988A972E893}"/>
              </a:ext>
            </a:extLst>
          </p:cNvPr>
          <p:cNvPicPr>
            <a:picLocks noChangeAspect="1"/>
          </p:cNvPicPr>
          <p:nvPr/>
        </p:nvPicPr>
        <p:blipFill>
          <a:blip r:embed="rId2"/>
          <a:stretch>
            <a:fillRect/>
          </a:stretch>
        </p:blipFill>
        <p:spPr>
          <a:xfrm>
            <a:off x="3507207" y="0"/>
            <a:ext cx="5620931" cy="6858000"/>
          </a:xfrm>
          <a:prstGeom prst="rect">
            <a:avLst/>
          </a:prstGeom>
        </p:spPr>
      </p:pic>
    </p:spTree>
    <p:extLst>
      <p:ext uri="{BB962C8B-B14F-4D97-AF65-F5344CB8AC3E}">
        <p14:creationId xmlns:p14="http://schemas.microsoft.com/office/powerpoint/2010/main" val="243307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C1F2D-3F0A-A418-C8E7-6429D77DE1F8}"/>
              </a:ext>
            </a:extLst>
          </p:cNvPr>
          <p:cNvSpPr>
            <a:spLocks noGrp="1"/>
          </p:cNvSpPr>
          <p:nvPr>
            <p:ph type="title"/>
          </p:nvPr>
        </p:nvSpPr>
        <p:spPr/>
        <p:txBody>
          <a:bodyPr/>
          <a:lstStyle/>
          <a:p>
            <a:r>
              <a:rPr lang="en-US" dirty="0"/>
              <a:t>Bothra Case</a:t>
            </a:r>
          </a:p>
        </p:txBody>
      </p:sp>
      <p:sp>
        <p:nvSpPr>
          <p:cNvPr id="3" name="Content Placeholder 2">
            <a:extLst>
              <a:ext uri="{FF2B5EF4-FFF2-40B4-BE49-F238E27FC236}">
                <a16:creationId xmlns:a16="http://schemas.microsoft.com/office/drawing/2014/main" id="{EA7A9B66-14DE-4CEA-00D8-3E3ABED8EDE7}"/>
              </a:ext>
            </a:extLst>
          </p:cNvPr>
          <p:cNvSpPr>
            <a:spLocks noGrp="1"/>
          </p:cNvSpPr>
          <p:nvPr>
            <p:ph idx="1"/>
          </p:nvPr>
        </p:nvSpPr>
        <p:spPr/>
        <p:txBody>
          <a:bodyPr>
            <a:normAutofit fontScale="85000" lnSpcReduction="10000"/>
          </a:bodyPr>
          <a:lstStyle/>
          <a:p>
            <a:r>
              <a:rPr lang="en-US" b="0" i="0" dirty="0">
                <a:solidFill>
                  <a:srgbClr val="212121"/>
                </a:solidFill>
                <a:effectLst/>
                <a:latin typeface="freight-text-pro"/>
              </a:rPr>
              <a:t>UNITED STATES OF AMERICA, Plaintiff, v. D-1 RAJENDRA BOTHRA, D-4 DAVID LEWIS, D-5 CHRISTOPHER RUSSO, Defendants.</a:t>
            </a:r>
          </a:p>
          <a:p>
            <a:pPr lvl="1"/>
            <a:r>
              <a:rPr lang="en-US" b="1" dirty="0">
                <a:solidFill>
                  <a:srgbClr val="303030"/>
                </a:solidFill>
                <a:effectLst/>
                <a:latin typeface="Unify Sans"/>
              </a:rPr>
              <a:t>How 4 doctors beat the feds in botched $500 million pill mill case</a:t>
            </a:r>
          </a:p>
          <a:p>
            <a:pPr lvl="1"/>
            <a:r>
              <a:rPr lang="en-US" b="1" i="0" dirty="0">
                <a:solidFill>
                  <a:srgbClr val="0F172A"/>
                </a:solidFill>
                <a:effectLst/>
                <a:latin typeface="Gibson"/>
              </a:rPr>
              <a:t>4 Michigan doctors acquitted of charges in prescription drug scheme</a:t>
            </a:r>
          </a:p>
          <a:p>
            <a:pPr lvl="2"/>
            <a:r>
              <a:rPr lang="en-US" b="0" i="0" dirty="0">
                <a:solidFill>
                  <a:srgbClr val="0F172A"/>
                </a:solidFill>
                <a:effectLst/>
                <a:latin typeface="Gibson"/>
              </a:rPr>
              <a:t>Rajendra Bothra, </a:t>
            </a:r>
            <a:r>
              <a:rPr lang="en-US" b="0" i="0" dirty="0" err="1">
                <a:solidFill>
                  <a:srgbClr val="0F172A"/>
                </a:solidFill>
                <a:effectLst/>
                <a:latin typeface="Gibson"/>
              </a:rPr>
              <a:t>Ganiu</a:t>
            </a:r>
            <a:r>
              <a:rPr lang="en-US" b="0" i="0" dirty="0">
                <a:solidFill>
                  <a:srgbClr val="0F172A"/>
                </a:solidFill>
                <a:effectLst/>
                <a:latin typeface="Gibson"/>
              </a:rPr>
              <a:t> Edu, David Lewis, Christopher Russo acquitted after 6-week trial</a:t>
            </a:r>
          </a:p>
          <a:p>
            <a:pPr lvl="1"/>
            <a:r>
              <a:rPr lang="en-US" b="1" dirty="0">
                <a:solidFill>
                  <a:srgbClr val="303030"/>
                </a:solidFill>
                <a:effectLst/>
                <a:latin typeface="Unify Sans"/>
              </a:rPr>
              <a:t>Jury acquits Metro Detroit doctors feds accused of health care fraud scheme</a:t>
            </a:r>
          </a:p>
          <a:p>
            <a:pPr lvl="2"/>
            <a:r>
              <a:rPr lang="en-US" b="0" i="0" dirty="0">
                <a:solidFill>
                  <a:srgbClr val="303030"/>
                </a:solidFill>
                <a:effectLst/>
                <a:latin typeface="Georgia Pro" panose="02040502050405020303" pitchFamily="18" charset="0"/>
              </a:rPr>
              <a:t>In December 2018, Bothra, Edu, Lewis, Russo and two others were charged in a 56-count indictment with cheating Medicare and Medicaid out of nearly $500 million.</a:t>
            </a:r>
          </a:p>
          <a:p>
            <a:pPr lvl="2"/>
            <a:r>
              <a:rPr lang="en-US" b="0" i="0" dirty="0">
                <a:solidFill>
                  <a:srgbClr val="303030"/>
                </a:solidFill>
                <a:effectLst/>
                <a:latin typeface="Georgia Pro" panose="02040502050405020303" pitchFamily="18" charset="0"/>
              </a:rPr>
              <a:t>Authorities accused them of fueling the nation's opioid epidemic by illegally prescribing more than 13 million doses of prescription pain medication.</a:t>
            </a:r>
          </a:p>
          <a:p>
            <a:pPr lvl="3"/>
            <a:r>
              <a:rPr lang="en-US" b="0" i="0" dirty="0">
                <a:solidFill>
                  <a:srgbClr val="303030"/>
                </a:solidFill>
                <a:effectLst/>
                <a:latin typeface="Georgia Pro" panose="02040502050405020303" pitchFamily="18" charset="0"/>
              </a:rPr>
              <a:t>“Collectively, the defendants submitted, or caused to be submitted, over $182.5 million in claims to Medicare, $272.6 million to Medicaid, and over $9.2 million to Blue Cross/Blue Shield of Michigan,”</a:t>
            </a:r>
          </a:p>
          <a:p>
            <a:pPr lvl="3"/>
            <a:r>
              <a:rPr lang="en-US" b="0" i="0" dirty="0">
                <a:solidFill>
                  <a:srgbClr val="303030"/>
                </a:solidFill>
                <a:effectLst/>
                <a:latin typeface="Georgia Pro" panose="02040502050405020303" pitchFamily="18" charset="0"/>
              </a:rPr>
              <a:t>FBI agents seized at least $17.2 million from bank accounts linked to Bothra and his family, according to a forfeiture notice filed in federal court. His pain clinic also closed. In all, the FBI seized money from 19 bank accounts linked to Bothra and his team of doctors with at least $25.9 million.</a:t>
            </a:r>
          </a:p>
          <a:p>
            <a:pPr lvl="1"/>
            <a:endParaRPr lang="en-US" dirty="0">
              <a:solidFill>
                <a:srgbClr val="0F172A"/>
              </a:solidFill>
              <a:latin typeface="Gibson"/>
            </a:endParaRPr>
          </a:p>
        </p:txBody>
      </p:sp>
    </p:spTree>
    <p:extLst>
      <p:ext uri="{BB962C8B-B14F-4D97-AF65-F5344CB8AC3E}">
        <p14:creationId xmlns:p14="http://schemas.microsoft.com/office/powerpoint/2010/main" val="1613877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BA365D-3263-4705-9847-E37917D6C9E8}"/>
              </a:ext>
            </a:extLst>
          </p:cNvPr>
          <p:cNvPicPr>
            <a:picLocks noChangeAspect="1"/>
          </p:cNvPicPr>
          <p:nvPr/>
        </p:nvPicPr>
        <p:blipFill>
          <a:blip r:embed="rId2"/>
          <a:stretch>
            <a:fillRect/>
          </a:stretch>
        </p:blipFill>
        <p:spPr>
          <a:xfrm>
            <a:off x="3294613" y="0"/>
            <a:ext cx="5805965" cy="6858000"/>
          </a:xfrm>
          <a:prstGeom prst="rect">
            <a:avLst/>
          </a:prstGeom>
        </p:spPr>
      </p:pic>
    </p:spTree>
    <p:extLst>
      <p:ext uri="{BB962C8B-B14F-4D97-AF65-F5344CB8AC3E}">
        <p14:creationId xmlns:p14="http://schemas.microsoft.com/office/powerpoint/2010/main" val="827619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F26665-ECD5-49DF-A445-0419A9B96004}"/>
              </a:ext>
            </a:extLst>
          </p:cNvPr>
          <p:cNvPicPr>
            <a:picLocks noChangeAspect="1"/>
          </p:cNvPicPr>
          <p:nvPr/>
        </p:nvPicPr>
        <p:blipFill>
          <a:blip r:embed="rId2"/>
          <a:stretch>
            <a:fillRect/>
          </a:stretch>
        </p:blipFill>
        <p:spPr>
          <a:xfrm>
            <a:off x="3320922" y="0"/>
            <a:ext cx="5771820" cy="6858000"/>
          </a:xfrm>
          <a:prstGeom prst="rect">
            <a:avLst/>
          </a:prstGeom>
        </p:spPr>
      </p:pic>
    </p:spTree>
    <p:extLst>
      <p:ext uri="{BB962C8B-B14F-4D97-AF65-F5344CB8AC3E}">
        <p14:creationId xmlns:p14="http://schemas.microsoft.com/office/powerpoint/2010/main" val="1182346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DF07-080B-4079-84EF-B2A5F89F2F2B}"/>
              </a:ext>
            </a:extLst>
          </p:cNvPr>
          <p:cNvSpPr>
            <a:spLocks noGrp="1"/>
          </p:cNvSpPr>
          <p:nvPr>
            <p:ph type="title"/>
          </p:nvPr>
        </p:nvSpPr>
        <p:spPr/>
        <p:txBody>
          <a:bodyPr/>
          <a:lstStyle/>
          <a:p>
            <a:r>
              <a:rPr lang="en-US" dirty="0"/>
              <a:t>Overpayment Requirement &amp; False Claims Act</a:t>
            </a:r>
          </a:p>
        </p:txBody>
      </p:sp>
      <p:sp>
        <p:nvSpPr>
          <p:cNvPr id="3" name="Content Placeholder 2">
            <a:extLst>
              <a:ext uri="{FF2B5EF4-FFF2-40B4-BE49-F238E27FC236}">
                <a16:creationId xmlns:a16="http://schemas.microsoft.com/office/drawing/2014/main" id="{205B2C66-AA5E-4359-8D15-5145CAF23064}"/>
              </a:ext>
            </a:extLst>
          </p:cNvPr>
          <p:cNvSpPr>
            <a:spLocks noGrp="1"/>
          </p:cNvSpPr>
          <p:nvPr>
            <p:ph idx="1"/>
          </p:nvPr>
        </p:nvSpPr>
        <p:spPr/>
        <p:txBody>
          <a:bodyPr>
            <a:noAutofit/>
          </a:bodyPr>
          <a:lstStyle/>
          <a:p>
            <a:r>
              <a:rPr lang="en-US" dirty="0"/>
              <a:t>The Act mandates that any overpayments must be both reported and returned within 60 days of discovery. </a:t>
            </a:r>
          </a:p>
          <a:p>
            <a:r>
              <a:rPr lang="en-US" dirty="0"/>
              <a:t>If the overpayment is not returned it becomes an “obligation” that subjects the provider to substantial liability under the False Claims Act.</a:t>
            </a:r>
          </a:p>
          <a:p>
            <a:r>
              <a:rPr lang="en-US" dirty="0"/>
              <a:t>The Act limits the “public disclosure bar” to federal criminal, civil or administrative hearings, audits or investigations. Meaning: </a:t>
            </a:r>
          </a:p>
          <a:p>
            <a:pPr lvl="1"/>
            <a:r>
              <a:rPr lang="en-US" sz="2400" dirty="0"/>
              <a:t>the Act overrules a recent Supreme Court decision holding that disclosures in state proceedings also could bar subsequent False Claims Act cases. </a:t>
            </a:r>
          </a:p>
          <a:p>
            <a:pPr lvl="1"/>
            <a:r>
              <a:rPr lang="en-US" sz="2400" dirty="0"/>
              <a:t>the Act gives the Department of Justice the authority to oppose dismissal of an action even where allegations are publicly disclosed, and the relator does not qualify as an original source of the underlying information.</a:t>
            </a:r>
          </a:p>
        </p:txBody>
      </p:sp>
    </p:spTree>
    <p:extLst>
      <p:ext uri="{BB962C8B-B14F-4D97-AF65-F5344CB8AC3E}">
        <p14:creationId xmlns:p14="http://schemas.microsoft.com/office/powerpoint/2010/main" val="556921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67C0-7040-4597-922C-FB966BEBD154}"/>
              </a:ext>
            </a:extLst>
          </p:cNvPr>
          <p:cNvSpPr>
            <a:spLocks noGrp="1"/>
          </p:cNvSpPr>
          <p:nvPr>
            <p:ph type="title"/>
          </p:nvPr>
        </p:nvSpPr>
        <p:spPr/>
        <p:txBody>
          <a:bodyPr/>
          <a:lstStyle/>
          <a:p>
            <a:r>
              <a:rPr lang="en-US" dirty="0"/>
              <a:t>3.3.1.1 – Medical Record Review</a:t>
            </a:r>
          </a:p>
        </p:txBody>
      </p:sp>
      <p:sp>
        <p:nvSpPr>
          <p:cNvPr id="3" name="Content Placeholder 2">
            <a:extLst>
              <a:ext uri="{FF2B5EF4-FFF2-40B4-BE49-F238E27FC236}">
                <a16:creationId xmlns:a16="http://schemas.microsoft.com/office/drawing/2014/main" id="{5C61F3A6-C3EE-4908-98B5-901BB60CB860}"/>
              </a:ext>
            </a:extLst>
          </p:cNvPr>
          <p:cNvSpPr>
            <a:spLocks noGrp="1"/>
          </p:cNvSpPr>
          <p:nvPr>
            <p:ph idx="1"/>
          </p:nvPr>
        </p:nvSpPr>
        <p:spPr/>
        <p:txBody>
          <a:bodyPr>
            <a:noAutofit/>
          </a:bodyPr>
          <a:lstStyle/>
          <a:p>
            <a:r>
              <a:rPr lang="en-US" sz="2000" dirty="0"/>
              <a:t>3.3.1.1 - Medical Record Review (Rev. 10228; Issued: 07-27-20; Effective: 08-27-20; Implementation: 08-27-20) This section applies to MACs, CERT, RACs, Supplemental Medical Review Contractor(s) and UPICs, as indicated.</a:t>
            </a:r>
          </a:p>
          <a:p>
            <a:pPr lvl="1"/>
            <a:r>
              <a:rPr lang="en-US" sz="2000" dirty="0"/>
              <a:t>Clinical Review Judgment involves two steps: </a:t>
            </a:r>
          </a:p>
          <a:p>
            <a:pPr lvl="2"/>
            <a:r>
              <a:rPr lang="en-US" sz="1800" dirty="0"/>
              <a:t>The synthesis of all submitted medical record information (e.g. progress notes, diagnostic findings, medications, nursing notes, etc.) to create a longitudinal clinical picture of the patient; and </a:t>
            </a:r>
          </a:p>
          <a:p>
            <a:pPr lvl="2"/>
            <a:r>
              <a:rPr lang="en-US" sz="1800" dirty="0"/>
              <a:t>The application of this clinical picture to the review criteria is to make a reviewer determination on whether the clinical requirements in the relevant policy have been met. MAC, CERT, RAC, and UPIC clinical review staff shall use clinical review judgment when making medical record review determinations about a claim. </a:t>
            </a:r>
          </a:p>
          <a:p>
            <a:pPr lvl="3"/>
            <a:r>
              <a:rPr lang="en-US" sz="1700" dirty="0"/>
              <a:t>Clinical review judgment does not replace poor or inadequate medical records. Clinical review judgment by definition is not a process that MACs, CERT, RACs and UPICs can use to override, supersede or disregard a policy requirement. Policies include laws, regulations, the CMS’ rulings, manual instructions, MAC policy articles attached to an LCD or listed in the Medicare Coverage Database, national coverage decisions, and local coverage determinations.</a:t>
            </a:r>
          </a:p>
        </p:txBody>
      </p:sp>
    </p:spTree>
    <p:extLst>
      <p:ext uri="{BB962C8B-B14F-4D97-AF65-F5344CB8AC3E}">
        <p14:creationId xmlns:p14="http://schemas.microsoft.com/office/powerpoint/2010/main" val="1903385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D5B-1058-4E6D-80F5-D964B1BB3BC7}"/>
              </a:ext>
            </a:extLst>
          </p:cNvPr>
          <p:cNvSpPr>
            <a:spLocks noGrp="1"/>
          </p:cNvSpPr>
          <p:nvPr>
            <p:ph type="title"/>
          </p:nvPr>
        </p:nvSpPr>
        <p:spPr/>
        <p:txBody>
          <a:bodyPr/>
          <a:lstStyle/>
          <a:p>
            <a:r>
              <a:rPr lang="en-US" dirty="0"/>
              <a:t>Credentials of Reviewers</a:t>
            </a:r>
          </a:p>
        </p:txBody>
      </p:sp>
      <p:sp>
        <p:nvSpPr>
          <p:cNvPr id="3" name="Content Placeholder 2">
            <a:extLst>
              <a:ext uri="{FF2B5EF4-FFF2-40B4-BE49-F238E27FC236}">
                <a16:creationId xmlns:a16="http://schemas.microsoft.com/office/drawing/2014/main" id="{10D2717C-8598-4B52-9888-A33503E5E196}"/>
              </a:ext>
            </a:extLst>
          </p:cNvPr>
          <p:cNvSpPr>
            <a:spLocks noGrp="1"/>
          </p:cNvSpPr>
          <p:nvPr>
            <p:ph idx="1"/>
          </p:nvPr>
        </p:nvSpPr>
        <p:spPr/>
        <p:txBody>
          <a:bodyPr>
            <a:noAutofit/>
          </a:bodyPr>
          <a:lstStyle/>
          <a:p>
            <a:r>
              <a:rPr lang="en-US" sz="1800" dirty="0"/>
              <a:t>The MACs, MRAC, and CERT shall ensure that medical record reviews for the purpose of making coverage determinations are performed by licensed nurses (RNs), therapists or physicians. Current LPNs may be grandfathered in and can continue to perform medical record review. The MACs, MRAC, and CERT shall not hire any new LPNs to perform medical record review. UPICs, RACs and the SMRC shall ensure that the credentials of their reviewers are consistent with the requirements in their respective SOWs. </a:t>
            </a:r>
          </a:p>
          <a:p>
            <a:r>
              <a:rPr lang="en-US" sz="1800" dirty="0"/>
              <a:t>During a medical record review, nurse and physician reviewers may call upon other health care professionals (e.g., dieticians or physician specialists) for advice. The MACs, MRAC, and CERT, shall ensure that services reviewed by other licensed health care professionals are within their scope of practice and that their MR strategy supports the need for their specialized expertise in the adjudication of particular claim type (i.e., speech therapy claim, physical therapy). RACs and the SMRC shall follow guidance related to calling upon other healthcare professionals as outlined in their respective SOWs. </a:t>
            </a:r>
          </a:p>
          <a:p>
            <a:r>
              <a:rPr lang="en-US" sz="1800" dirty="0"/>
              <a:t>RACs shall ensure that a licensed medical professional will perform medical record reviews for the purpose of determining medical necessity, using their clinical review judgment to evaluate medical record documentation. Certified coders will perform coding determinations. CERT and MACs are encouraged to make coding determinations by using certified coders. UPICs have the discretion to make coding determinations using certified coders.</a:t>
            </a:r>
          </a:p>
        </p:txBody>
      </p:sp>
    </p:spTree>
    <p:extLst>
      <p:ext uri="{BB962C8B-B14F-4D97-AF65-F5344CB8AC3E}">
        <p14:creationId xmlns:p14="http://schemas.microsoft.com/office/powerpoint/2010/main" val="1002171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D02B4-F453-4447-984E-006ED3BAC50D}"/>
              </a:ext>
            </a:extLst>
          </p:cNvPr>
          <p:cNvSpPr>
            <a:spLocks noGrp="1"/>
          </p:cNvSpPr>
          <p:nvPr>
            <p:ph type="title"/>
          </p:nvPr>
        </p:nvSpPr>
        <p:spPr/>
        <p:txBody>
          <a:bodyPr/>
          <a:lstStyle/>
          <a:p>
            <a:r>
              <a:rPr lang="en-US" dirty="0"/>
              <a:t>Credential Files</a:t>
            </a:r>
          </a:p>
        </p:txBody>
      </p:sp>
      <p:sp>
        <p:nvSpPr>
          <p:cNvPr id="3" name="Content Placeholder 2">
            <a:extLst>
              <a:ext uri="{FF2B5EF4-FFF2-40B4-BE49-F238E27FC236}">
                <a16:creationId xmlns:a16="http://schemas.microsoft.com/office/drawing/2014/main" id="{CD037A14-F3F7-4FC4-B616-2CAD76D058E7}"/>
              </a:ext>
            </a:extLst>
          </p:cNvPr>
          <p:cNvSpPr>
            <a:spLocks noGrp="1"/>
          </p:cNvSpPr>
          <p:nvPr>
            <p:ph idx="1"/>
          </p:nvPr>
        </p:nvSpPr>
        <p:spPr/>
        <p:txBody>
          <a:bodyPr/>
          <a:lstStyle/>
          <a:p>
            <a:r>
              <a:rPr lang="en-US" dirty="0"/>
              <a:t>The MACs, MRAC, CERT, RACs, and UPICs shall maintain a credentials file for each reviewer (including consultants, contract staff, subcontractors, and temporary staff) who performs medical record reviews. The credentials file shall contain at least a copy of the reviewer’s active professional license.</a:t>
            </a:r>
          </a:p>
        </p:txBody>
      </p:sp>
    </p:spTree>
    <p:extLst>
      <p:ext uri="{BB962C8B-B14F-4D97-AF65-F5344CB8AC3E}">
        <p14:creationId xmlns:p14="http://schemas.microsoft.com/office/powerpoint/2010/main" val="3111821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B79E0F4C-A679-AF35-091F-3E8CF09FD39D}"/>
              </a:ext>
            </a:extLst>
          </p:cNvPr>
          <p:cNvGraphicFramePr>
            <a:graphicFrameLocks noChangeAspect="1"/>
          </p:cNvGraphicFramePr>
          <p:nvPr>
            <p:extLst>
              <p:ext uri="{D42A27DB-BD31-4B8C-83A1-F6EECF244321}">
                <p14:modId xmlns:p14="http://schemas.microsoft.com/office/powerpoint/2010/main" val="4046223717"/>
              </p:ext>
            </p:extLst>
          </p:nvPr>
        </p:nvGraphicFramePr>
        <p:xfrm>
          <a:off x="2872510" y="0"/>
          <a:ext cx="8903854" cy="6434995"/>
        </p:xfrm>
        <a:graphic>
          <a:graphicData uri="http://schemas.openxmlformats.org/presentationml/2006/ole">
            <mc:AlternateContent xmlns:mc="http://schemas.openxmlformats.org/markup-compatibility/2006">
              <mc:Choice xmlns:v="urn:schemas-microsoft-com:vml" Requires="v">
                <p:oleObj name="Acrobat Document" r:id="rId2" imgW="5829224" imgH="7543800" progId="Acrobat.Document.DC">
                  <p:embed/>
                </p:oleObj>
              </mc:Choice>
              <mc:Fallback>
                <p:oleObj name="Acrobat Document" r:id="rId2" imgW="5829224" imgH="7543800" progId="Acrobat.Document.DC">
                  <p:embed/>
                  <p:pic>
                    <p:nvPicPr>
                      <p:cNvPr id="4" name="Object 3">
                        <a:extLst>
                          <a:ext uri="{FF2B5EF4-FFF2-40B4-BE49-F238E27FC236}">
                            <a16:creationId xmlns:a16="http://schemas.microsoft.com/office/drawing/2014/main" id="{B79E0F4C-A679-AF35-091F-3E8CF09FD39D}"/>
                          </a:ext>
                        </a:extLst>
                      </p:cNvPr>
                      <p:cNvPicPr/>
                      <p:nvPr/>
                    </p:nvPicPr>
                    <p:blipFill>
                      <a:blip r:embed="rId3"/>
                      <a:stretch>
                        <a:fillRect/>
                      </a:stretch>
                    </p:blipFill>
                    <p:spPr>
                      <a:xfrm>
                        <a:off x="2872510" y="0"/>
                        <a:ext cx="8903854" cy="6434995"/>
                      </a:xfrm>
                      <a:prstGeom prst="rect">
                        <a:avLst/>
                      </a:prstGeom>
                    </p:spPr>
                  </p:pic>
                </p:oleObj>
              </mc:Fallback>
            </mc:AlternateContent>
          </a:graphicData>
        </a:graphic>
      </p:graphicFrame>
    </p:spTree>
    <p:extLst>
      <p:ext uri="{BB962C8B-B14F-4D97-AF65-F5344CB8AC3E}">
        <p14:creationId xmlns:p14="http://schemas.microsoft.com/office/powerpoint/2010/main" val="2331010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35961-67F9-4405-86F0-386C3A4CAD4C}"/>
              </a:ext>
            </a:extLst>
          </p:cNvPr>
          <p:cNvSpPr>
            <a:spLocks noGrp="1"/>
          </p:cNvSpPr>
          <p:nvPr>
            <p:ph type="title"/>
          </p:nvPr>
        </p:nvSpPr>
        <p:spPr/>
        <p:txBody>
          <a:bodyPr>
            <a:normAutofit fontScale="90000"/>
          </a:bodyPr>
          <a:lstStyle/>
          <a:p>
            <a:r>
              <a:rPr lang="en-US" sz="4000" dirty="0"/>
              <a:t>AMA Definition of Risk – When Clinical and Non-Clinical Review Deployed by Payer</a:t>
            </a:r>
          </a:p>
        </p:txBody>
      </p:sp>
      <p:sp>
        <p:nvSpPr>
          <p:cNvPr id="3" name="Content Placeholder 2">
            <a:extLst>
              <a:ext uri="{FF2B5EF4-FFF2-40B4-BE49-F238E27FC236}">
                <a16:creationId xmlns:a16="http://schemas.microsoft.com/office/drawing/2014/main" id="{8A2E2CB8-10D3-493C-A98F-212C4E891D55}"/>
              </a:ext>
            </a:extLst>
          </p:cNvPr>
          <p:cNvSpPr>
            <a:spLocks noGrp="1"/>
          </p:cNvSpPr>
          <p:nvPr>
            <p:ph idx="1"/>
          </p:nvPr>
        </p:nvSpPr>
        <p:spPr>
          <a:xfrm>
            <a:off x="609600" y="1856509"/>
            <a:ext cx="10972800" cy="3706093"/>
          </a:xfrm>
        </p:spPr>
        <p:txBody>
          <a:bodyPr>
            <a:normAutofit/>
          </a:bodyPr>
          <a:lstStyle/>
          <a:p>
            <a:pPr marL="0" marR="0" lvl="0" indent="0" fontAlgn="base">
              <a:lnSpc>
                <a:spcPct val="150000"/>
              </a:lnSpc>
              <a:spcBef>
                <a:spcPts val="825"/>
              </a:spcBef>
              <a:spcAft>
                <a:spcPts val="790"/>
              </a:spcAft>
              <a:buClr>
                <a:srgbClr val="000000"/>
              </a:buClr>
              <a:buSzPts val="1100"/>
              <a:buNone/>
              <a:tabLst>
                <a:tab pos="171450" algn="l"/>
              </a:tabLst>
            </a:pPr>
            <a:r>
              <a:rPr lang="en-US" sz="2000" i="1" spc="0" dirty="0">
                <a:solidFill>
                  <a:srgbClr val="000000"/>
                </a:solidFill>
                <a:effectLst/>
                <a:latin typeface="Calibri" panose="020F0502020204030204" pitchFamily="34" charset="0"/>
                <a:ea typeface="Calibri" panose="020F0502020204030204" pitchFamily="34" charset="0"/>
              </a:rPr>
              <a:t>“Definitions of risk are based upon the usual behavior and thought processes of a physician or other qualified health care professional in the same specialty (This is why we request the credentials for the physician reviewer in this case). For the purposes of medical decision making, level of risk is based upon consequences of the problem(s) addressed at the encounter when appropriately treated. Risk also includes medical decision making related to the need to initiate or forego further testing, treatment and/or hospitalization.” </a:t>
            </a:r>
            <a:endParaRPr lang="en-US" sz="2000" spc="0" dirty="0">
              <a:effectLst/>
              <a:latin typeface="Times New Roman" panose="02020603050405020304" pitchFamily="18" charset="0"/>
              <a:ea typeface="PMingLiU" panose="02020500000000000000" pitchFamily="18" charset="-120"/>
            </a:endParaRPr>
          </a:p>
        </p:txBody>
      </p:sp>
    </p:spTree>
    <p:extLst>
      <p:ext uri="{BB962C8B-B14F-4D97-AF65-F5344CB8AC3E}">
        <p14:creationId xmlns:p14="http://schemas.microsoft.com/office/powerpoint/2010/main" val="33630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337C5-5969-44E1-B3F9-0353B9610C09}"/>
              </a:ext>
            </a:extLst>
          </p:cNvPr>
          <p:cNvSpPr>
            <a:spLocks noGrp="1"/>
          </p:cNvSpPr>
          <p:nvPr>
            <p:ph type="title"/>
          </p:nvPr>
        </p:nvSpPr>
        <p:spPr>
          <a:xfrm>
            <a:off x="1097280" y="286604"/>
            <a:ext cx="10058400" cy="887856"/>
          </a:xfrm>
        </p:spPr>
        <p:txBody>
          <a:bodyPr/>
          <a:lstStyle/>
          <a:p>
            <a:r>
              <a:rPr lang="en-US" dirty="0"/>
              <a:t>Medical Necessity</a:t>
            </a:r>
          </a:p>
        </p:txBody>
      </p:sp>
      <p:sp>
        <p:nvSpPr>
          <p:cNvPr id="3" name="Content Placeholder 2">
            <a:extLst>
              <a:ext uri="{FF2B5EF4-FFF2-40B4-BE49-F238E27FC236}">
                <a16:creationId xmlns:a16="http://schemas.microsoft.com/office/drawing/2014/main" id="{1F0479E2-F024-41FD-9D62-AF7F805A5CF6}"/>
              </a:ext>
            </a:extLst>
          </p:cNvPr>
          <p:cNvSpPr>
            <a:spLocks noGrp="1"/>
          </p:cNvSpPr>
          <p:nvPr>
            <p:ph idx="1"/>
          </p:nvPr>
        </p:nvSpPr>
        <p:spPr>
          <a:xfrm>
            <a:off x="609600" y="1174460"/>
            <a:ext cx="10972800" cy="4191001"/>
          </a:xfrm>
        </p:spPr>
        <p:txBody>
          <a:bodyPr>
            <a:noAutofit/>
          </a:bodyPr>
          <a:lstStyle/>
          <a:p>
            <a:pPr marL="91440" marR="0" lvl="0" indent="-91440" algn="l" defTabSz="914400" rtl="0" eaLnBrk="1" fontAlgn="auto" latinLnBrk="0" hangingPunct="1">
              <a:lnSpc>
                <a:spcPct val="110000"/>
              </a:lnSpc>
              <a:spcBef>
                <a:spcPts val="1200"/>
              </a:spcBef>
              <a:spcAft>
                <a:spcPts val="200"/>
              </a:spcAft>
              <a:buClr>
                <a:srgbClr val="9BA8B7"/>
              </a:buClr>
              <a:buSzPct val="100000"/>
              <a:buFont typeface="Calibri" panose="020F0502020204030204" pitchFamily="34" charset="0"/>
              <a:buNone/>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Franklin Gothic Book" panose="020F0502020204030204"/>
                <a:ea typeface="+mn-ea"/>
                <a:cs typeface="+mn-cs"/>
              </a:rPr>
              <a:t>“Medically Necessary” or “Medical Necessity” shall mean health care services that a physician, exercising prudent clinical judgment, would provide to a patient for the purpose of preventing, evaluating, diagnosing or treating an illness, injury, disease or its symptoms, and that are: a) in accordance with </a:t>
            </a:r>
            <a:r>
              <a:rPr kumimoji="0" lang="en-US" sz="2000" b="1" i="0" u="none" strike="noStrike" kern="1200" cap="none" spc="0" normalizeH="0" baseline="0" noProof="0" dirty="0">
                <a:ln>
                  <a:noFill/>
                </a:ln>
                <a:solidFill>
                  <a:srgbClr val="000000">
                    <a:lumMod val="75000"/>
                    <a:lumOff val="25000"/>
                  </a:srgbClr>
                </a:solidFill>
                <a:effectLst/>
                <a:uLnTx/>
                <a:uFillTx/>
                <a:latin typeface="Franklin Gothic Book" panose="020F0502020204030204"/>
                <a:ea typeface="+mn-ea"/>
                <a:cs typeface="+mn-cs"/>
              </a:rPr>
              <a:t>generally accepted standards of medical practice</a:t>
            </a:r>
            <a:r>
              <a:rPr kumimoji="0" lang="en-US" sz="2000" b="0" i="0" u="none" strike="noStrike" kern="1200" cap="none" spc="0" normalizeH="0" baseline="0" noProof="0" dirty="0">
                <a:ln>
                  <a:noFill/>
                </a:ln>
                <a:solidFill>
                  <a:srgbClr val="000000">
                    <a:lumMod val="75000"/>
                    <a:lumOff val="25000"/>
                  </a:srgbClr>
                </a:solidFill>
                <a:effectLst/>
                <a:uLnTx/>
                <a:uFillTx/>
                <a:latin typeface="Franklin Gothic Book" panose="020F0502020204030204"/>
                <a:ea typeface="+mn-ea"/>
                <a:cs typeface="+mn-cs"/>
              </a:rPr>
              <a:t>; b) clinically appropriate, in terms of type, frequency, extent, site and duration, and considered effective for the patient's illness, injury or disease; and c) not primarily for the convenience of the patient, physician or other health care provider, </a:t>
            </a:r>
            <a:r>
              <a:rPr kumimoji="0" lang="en-US" sz="2000" b="1" i="0" u="none" strike="noStrike" kern="1200" cap="none" spc="0" normalizeH="0" baseline="0" noProof="0" dirty="0">
                <a:ln>
                  <a:noFill/>
                </a:ln>
                <a:solidFill>
                  <a:srgbClr val="000000">
                    <a:lumMod val="75000"/>
                    <a:lumOff val="25000"/>
                  </a:srgbClr>
                </a:solidFill>
                <a:effectLst/>
                <a:uLnTx/>
                <a:uFillTx/>
                <a:latin typeface="Franklin Gothic Book" panose="020F0502020204030204"/>
                <a:ea typeface="+mn-ea"/>
                <a:cs typeface="+mn-cs"/>
              </a:rPr>
              <a:t>and not more costly than an alternative service or sequence of services</a:t>
            </a:r>
            <a:r>
              <a:rPr kumimoji="0" lang="en-US" sz="2000" b="0" i="0" u="none" strike="noStrike" kern="1200" cap="none" spc="0" normalizeH="0" baseline="0" noProof="0" dirty="0">
                <a:ln>
                  <a:noFill/>
                </a:ln>
                <a:solidFill>
                  <a:srgbClr val="000000">
                    <a:lumMod val="75000"/>
                    <a:lumOff val="25000"/>
                  </a:srgbClr>
                </a:solidFill>
                <a:effectLst/>
                <a:uLnTx/>
                <a:uFillTx/>
                <a:latin typeface="Franklin Gothic Book" panose="020F0502020204030204"/>
                <a:ea typeface="+mn-ea"/>
                <a:cs typeface="+mn-cs"/>
              </a:rPr>
              <a:t> at least as likely to produce equivalent therapeutic or diagnostic results as to the diagnosis or treatment of that patient's illness, injury or disease. </a:t>
            </a:r>
          </a:p>
          <a:p>
            <a:pPr marL="91440" marR="0" lvl="0" indent="-91440" algn="l" defTabSz="914400" rtl="0" eaLnBrk="1" fontAlgn="auto" latinLnBrk="0" hangingPunct="1">
              <a:lnSpc>
                <a:spcPct val="110000"/>
              </a:lnSpc>
              <a:spcBef>
                <a:spcPts val="1200"/>
              </a:spcBef>
              <a:spcAft>
                <a:spcPts val="200"/>
              </a:spcAft>
              <a:buClr>
                <a:srgbClr val="9BA8B7"/>
              </a:buClr>
              <a:buSzPct val="100000"/>
              <a:buFont typeface="Calibri" panose="020F0502020204030204" pitchFamily="34" charset="0"/>
              <a:buNone/>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Franklin Gothic Book" panose="020F0502020204030204"/>
              <a:ea typeface="+mn-ea"/>
              <a:cs typeface="+mn-cs"/>
            </a:endParaRPr>
          </a:p>
          <a:p>
            <a:pPr marL="91440" marR="0" lvl="0" indent="-91440" algn="l" defTabSz="914400" rtl="0" eaLnBrk="1" fontAlgn="auto" latinLnBrk="0" hangingPunct="1">
              <a:lnSpc>
                <a:spcPct val="110000"/>
              </a:lnSpc>
              <a:spcBef>
                <a:spcPts val="1200"/>
              </a:spcBef>
              <a:spcAft>
                <a:spcPts val="200"/>
              </a:spcAft>
              <a:buClr>
                <a:srgbClr val="9BA8B7"/>
              </a:buClr>
              <a:buSzPct val="100000"/>
              <a:buFont typeface="Calibri" panose="020F0502020204030204" pitchFamily="34" charset="0"/>
              <a:buNone/>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Franklin Gothic Book" panose="020F0502020204030204"/>
                <a:ea typeface="+mn-ea"/>
                <a:cs typeface="+mn-cs"/>
              </a:rPr>
              <a:t>	</a:t>
            </a:r>
            <a:r>
              <a:rPr kumimoji="0" lang="en-US" sz="2000" b="0" i="1" u="sng" strike="noStrike" kern="1200" cap="none" spc="0" normalizeH="0" baseline="0" noProof="0" dirty="0">
                <a:ln>
                  <a:noFill/>
                </a:ln>
                <a:solidFill>
                  <a:srgbClr val="000000">
                    <a:lumMod val="75000"/>
                    <a:lumOff val="25000"/>
                  </a:srgbClr>
                </a:solidFill>
                <a:effectLst/>
                <a:uLnTx/>
                <a:uFillTx/>
                <a:latin typeface="Franklin Gothic Book" panose="020F0502020204030204"/>
                <a:ea typeface="+mn-ea"/>
                <a:cs typeface="+mn-cs"/>
              </a:rPr>
              <a:t>For these purposes, “generally accepted standards of medical practice” means standards that are based on credible scientific evidence published in peer‐reviewed medical literature generally recognized by the relevant medical community or otherwise consistent with the standards set forth in policy issues involving clinical judgment.</a:t>
            </a:r>
          </a:p>
        </p:txBody>
      </p:sp>
    </p:spTree>
    <p:extLst>
      <p:ext uri="{BB962C8B-B14F-4D97-AF65-F5344CB8AC3E}">
        <p14:creationId xmlns:p14="http://schemas.microsoft.com/office/powerpoint/2010/main" val="3912559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How to Defend “Medical Necessity”</a:t>
            </a:r>
          </a:p>
        </p:txBody>
      </p:sp>
      <p:sp>
        <p:nvSpPr>
          <p:cNvPr id="3" name="Content Placeholder 2"/>
          <p:cNvSpPr>
            <a:spLocks noGrp="1"/>
          </p:cNvSpPr>
          <p:nvPr>
            <p:ph idx="1"/>
          </p:nvPr>
        </p:nvSpPr>
        <p:spPr/>
        <p:txBody>
          <a:bodyPr>
            <a:normAutofit/>
          </a:bodyPr>
          <a:lstStyle/>
          <a:p>
            <a:r>
              <a:rPr lang="en-US" dirty="0"/>
              <a:t>Unless the contrary is specified, the term “Medical Necessity” must refer to what is medically necessary for a particular patient, and hence entails an individual assessment rather than a general determination of what works in the ordinary case.</a:t>
            </a:r>
          </a:p>
          <a:p>
            <a:pPr lvl="1"/>
            <a:r>
              <a:rPr lang="en-US" dirty="0"/>
              <a:t>Second Circuit Court of Appeals, cited in Kaminski, Defining Medical Necessity, </a:t>
            </a:r>
            <a:r>
              <a:rPr lang="en-US" dirty="0">
                <a:hlinkClick r:id="rId2"/>
              </a:rPr>
              <a:t>http://www.cga.ct.gov/2007/rpt/2007-r-0055.htm</a:t>
            </a:r>
            <a:r>
              <a:rPr lang="en-US"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2F62C-B37B-C672-BAEB-E0FA2FD26AA9}"/>
              </a:ext>
            </a:extLst>
          </p:cNvPr>
          <p:cNvSpPr>
            <a:spLocks noGrp="1"/>
          </p:cNvSpPr>
          <p:nvPr>
            <p:ph type="title"/>
          </p:nvPr>
        </p:nvSpPr>
        <p:spPr/>
        <p:txBody>
          <a:bodyPr>
            <a:normAutofit fontScale="90000"/>
          </a:bodyPr>
          <a:lstStyle/>
          <a:p>
            <a:r>
              <a:rPr lang="en-US" sz="4000" dirty="0"/>
              <a:t>Ruan v. United States (Supreme Court Ruling)</a:t>
            </a:r>
          </a:p>
        </p:txBody>
      </p:sp>
      <p:sp>
        <p:nvSpPr>
          <p:cNvPr id="3" name="Content Placeholder 2">
            <a:extLst>
              <a:ext uri="{FF2B5EF4-FFF2-40B4-BE49-F238E27FC236}">
                <a16:creationId xmlns:a16="http://schemas.microsoft.com/office/drawing/2014/main" id="{0C32E847-053D-0B7E-7F7D-5E09442B983E}"/>
              </a:ext>
            </a:extLst>
          </p:cNvPr>
          <p:cNvSpPr>
            <a:spLocks noGrp="1"/>
          </p:cNvSpPr>
          <p:nvPr>
            <p:ph idx="1"/>
          </p:nvPr>
        </p:nvSpPr>
        <p:spPr/>
        <p:txBody>
          <a:bodyPr/>
          <a:lstStyle/>
          <a:p>
            <a:r>
              <a:rPr lang="en-US" b="0" i="0" dirty="0">
                <a:solidFill>
                  <a:srgbClr val="202124"/>
                </a:solidFill>
                <a:effectLst/>
                <a:latin typeface="Roboto" panose="02000000000000000000" pitchFamily="2" charset="0"/>
              </a:rPr>
              <a:t>§ 841, the </a:t>
            </a:r>
            <a:r>
              <a:rPr lang="en-US" b="0" i="0" dirty="0" err="1">
                <a:solidFill>
                  <a:srgbClr val="202124"/>
                </a:solidFill>
                <a:effectLst/>
                <a:latin typeface="Roboto" panose="02000000000000000000" pitchFamily="2" charset="0"/>
              </a:rPr>
              <a:t>mens</a:t>
            </a:r>
            <a:r>
              <a:rPr lang="en-US" b="0" i="0" dirty="0">
                <a:solidFill>
                  <a:srgbClr val="202124"/>
                </a:solidFill>
                <a:effectLst/>
                <a:latin typeface="Roboto" panose="02000000000000000000" pitchFamily="2" charset="0"/>
              </a:rPr>
              <a:t> rea “knowingly or intentionally” applies to the statute's “except as authorized” clause. Judgment: Vacated and remanded, 9-0, in an opinion by Justice Breyer on June 27, 2022.</a:t>
            </a:r>
          </a:p>
          <a:p>
            <a:pPr lvl="1"/>
            <a:r>
              <a:rPr lang="en-US" dirty="0"/>
              <a:t>After a defendant produces evidence that he or she was authorized to dispense controlled substances, the Government must prove beyond a reasonable doubt that the defendant knew that he or she was acting in an unauthorized manner, or intended to do so.</a:t>
            </a:r>
          </a:p>
        </p:txBody>
      </p:sp>
    </p:spTree>
    <p:extLst>
      <p:ext uri="{BB962C8B-B14F-4D97-AF65-F5344CB8AC3E}">
        <p14:creationId xmlns:p14="http://schemas.microsoft.com/office/powerpoint/2010/main" val="3152319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Medicare’s View of “Medical Necessity”</a:t>
            </a:r>
          </a:p>
        </p:txBody>
      </p:sp>
      <p:sp>
        <p:nvSpPr>
          <p:cNvPr id="3" name="Content Placeholder 2"/>
          <p:cNvSpPr>
            <a:spLocks noGrp="1"/>
          </p:cNvSpPr>
          <p:nvPr>
            <p:ph idx="1"/>
          </p:nvPr>
        </p:nvSpPr>
        <p:spPr/>
        <p:txBody>
          <a:bodyPr>
            <a:normAutofit lnSpcReduction="10000"/>
          </a:bodyPr>
          <a:lstStyle/>
          <a:p>
            <a:r>
              <a:rPr lang="en-US" dirty="0"/>
              <a:t>In the Medicare program, “Medical Necessity” is defined under Title XVIII of the Social Security Act, Section 1862 (a) (1) (a): “Notwithstanding any other provision of this title, no payment may be made under part A or part B for any expenses incurred for items or services which, except for items and services described in a succeeding subparagraph, are not reasonable and necessary for the diagnosis or treatment of illness or injury or to improve the functioning of a malformed body member.” </a:t>
            </a:r>
          </a:p>
          <a:p>
            <a:pPr>
              <a:buNone/>
            </a:pPr>
            <a:endParaRPr lang="en-US" dirty="0"/>
          </a:p>
          <a:p>
            <a:pPr>
              <a:buNone/>
            </a:pPr>
            <a:r>
              <a:rPr lang="en-US" dirty="0"/>
              <a:t>	</a:t>
            </a:r>
            <a:r>
              <a:rPr lang="en-US" i="1" u="sng" dirty="0"/>
              <a:t>The above is a legal doctrine by which evidence-based clinical standards are used to determine whether a treatment or procedure is reasonable, necessary and/or appropriate.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625C-3217-E352-1A15-8C373C47CA56}"/>
              </a:ext>
            </a:extLst>
          </p:cNvPr>
          <p:cNvSpPr>
            <a:spLocks noGrp="1"/>
          </p:cNvSpPr>
          <p:nvPr>
            <p:ph type="title"/>
          </p:nvPr>
        </p:nvSpPr>
        <p:spPr/>
        <p:txBody>
          <a:bodyPr/>
          <a:lstStyle/>
          <a:p>
            <a:r>
              <a:rPr kumimoji="0" lang="en-US" altLang="en-US" sz="3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 DO WE DEFEND MEDICAL NECESSITY</a:t>
            </a:r>
            <a:endParaRPr lang="en-US" dirty="0"/>
          </a:p>
        </p:txBody>
      </p:sp>
      <p:sp>
        <p:nvSpPr>
          <p:cNvPr id="33794" name="Content Placeholder 2">
            <a:extLst>
              <a:ext uri="{FF2B5EF4-FFF2-40B4-BE49-F238E27FC236}">
                <a16:creationId xmlns:a16="http://schemas.microsoft.com/office/drawing/2014/main" id="{AB7CA7DE-FDE4-47A7-8926-FD79AC8CB6B5}"/>
              </a:ext>
            </a:extLst>
          </p:cNvPr>
          <p:cNvSpPr>
            <a:spLocks noGrp="1"/>
          </p:cNvSpPr>
          <p:nvPr>
            <p:ph idx="1"/>
          </p:nvPr>
        </p:nvSpPr>
        <p:spPr/>
        <p:txBody>
          <a:bodyPr>
            <a:noAutofit/>
          </a:bodyPr>
          <a:lstStyle/>
          <a:p>
            <a:r>
              <a:rPr lang="en-US" altLang="en-US" sz="2100" dirty="0">
                <a:latin typeface="Arial" panose="020B0604020202020204" pitchFamily="34" charset="0"/>
                <a:cs typeface="Arial" panose="020B0604020202020204" pitchFamily="34" charset="0"/>
              </a:rPr>
              <a:t>Documentation within the Medical Record:</a:t>
            </a:r>
          </a:p>
          <a:p>
            <a:pPr lvl="1"/>
            <a:r>
              <a:rPr lang="en-US" altLang="en-US" sz="2100" b="1" dirty="0">
                <a:latin typeface="Arial" panose="020B0604020202020204" pitchFamily="34" charset="0"/>
                <a:cs typeface="Arial" panose="020B0604020202020204" pitchFamily="34" charset="0"/>
              </a:rPr>
              <a:t>Does “Medical Necessity” exist or likely exist but the issue is lacking documentation in the medical record? </a:t>
            </a:r>
          </a:p>
          <a:p>
            <a:pPr lvl="2"/>
            <a:r>
              <a:rPr lang="en-US" altLang="en-US" sz="2100" dirty="0">
                <a:latin typeface="Arial" panose="020B0604020202020204" pitchFamily="34" charset="0"/>
                <a:cs typeface="Arial" panose="020B0604020202020204" pitchFamily="34" charset="0"/>
              </a:rPr>
              <a:t>Physicians have a responsibility to provide sufficient documentation that paints a clear picture of each and encounter</a:t>
            </a:r>
          </a:p>
          <a:p>
            <a:pPr lvl="2"/>
            <a:r>
              <a:rPr lang="en-US" altLang="en-US" sz="2100" dirty="0">
                <a:latin typeface="Arial" panose="020B0604020202020204" pitchFamily="34" charset="0"/>
                <a:cs typeface="Arial" panose="020B0604020202020204" pitchFamily="34" charset="0"/>
              </a:rPr>
              <a:t>Determining whether the procedures in question are truly clinically necessary or if the issue is documentation related is critical to the defense of the investigation</a:t>
            </a:r>
          </a:p>
          <a:p>
            <a:pPr lvl="2"/>
            <a:r>
              <a:rPr lang="en-US" altLang="en-US" sz="2100" dirty="0">
                <a:latin typeface="Arial" panose="020B0604020202020204" pitchFamily="34" charset="0"/>
                <a:cs typeface="Arial" panose="020B0604020202020204" pitchFamily="34" charset="0"/>
              </a:rPr>
              <a:t>Make sure that all relevant medical records have been retrieved and reviewed. This means office notes, hospital notes, nursing home, rehabilitation, etc. </a:t>
            </a:r>
          </a:p>
          <a:p>
            <a:pPr lvl="2"/>
            <a:r>
              <a:rPr lang="en-US" altLang="en-US" sz="2100" dirty="0">
                <a:latin typeface="Arial" panose="020B0604020202020204" pitchFamily="34" charset="0"/>
                <a:cs typeface="Arial" panose="020B0604020202020204" pitchFamily="34" charset="0"/>
              </a:rPr>
              <a:t>Do LCDs or NCDs exist to provide documentation requirements?</a:t>
            </a:r>
          </a:p>
          <a:p>
            <a:pPr lvl="2"/>
            <a:r>
              <a:rPr lang="en-US" altLang="en-US" sz="2100" dirty="0">
                <a:latin typeface="Arial" panose="020B0604020202020204" pitchFamily="34" charset="0"/>
                <a:cs typeface="Arial" panose="020B0604020202020204" pitchFamily="34" charset="0"/>
              </a:rPr>
              <a:t>If the allegations are that documentation is inaccurate, have we generated clinical rebuttals to further clarify the need for services and state the physicians opinion clearly. </a:t>
            </a:r>
          </a:p>
        </p:txBody>
      </p:sp>
    </p:spTree>
    <p:extLst>
      <p:ext uri="{BB962C8B-B14F-4D97-AF65-F5344CB8AC3E}">
        <p14:creationId xmlns:p14="http://schemas.microsoft.com/office/powerpoint/2010/main" val="805512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0C07-6B18-43FA-BFD9-C2586A51AC51}"/>
              </a:ext>
            </a:extLst>
          </p:cNvPr>
          <p:cNvSpPr>
            <a:spLocks noGrp="1"/>
          </p:cNvSpPr>
          <p:nvPr>
            <p:ph type="title"/>
          </p:nvPr>
        </p:nvSpPr>
        <p:spPr/>
        <p:txBody>
          <a:bodyPr>
            <a:noAutofit/>
          </a:bodyPr>
          <a:lstStyle/>
          <a:p>
            <a:pPr>
              <a:defRPr/>
            </a:pPr>
            <a:r>
              <a:rPr lang="en-US" sz="3400" dirty="0">
                <a:ea typeface="ＭＳ Ｐゴシック" pitchFamily="34" charset="-128"/>
              </a:rPr>
              <a:t>Clear and Binding Medical Necessity Standard</a:t>
            </a:r>
          </a:p>
        </p:txBody>
      </p:sp>
      <p:sp>
        <p:nvSpPr>
          <p:cNvPr id="64515" name="Content Placeholder 2">
            <a:extLst>
              <a:ext uri="{FF2B5EF4-FFF2-40B4-BE49-F238E27FC236}">
                <a16:creationId xmlns:a16="http://schemas.microsoft.com/office/drawing/2014/main" id="{35CB28CF-6699-4F00-88B6-E591221478D7}"/>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buFont typeface="Arial" panose="020B0604020202020204" pitchFamily="34" charset="0"/>
              <a:buChar char="•"/>
            </a:pPr>
            <a:r>
              <a:rPr lang="en-US" altLang="en-US" sz="2000" dirty="0">
                <a:ea typeface="ＭＳ Ｐゴシック" panose="020B0600070205080204" pitchFamily="34" charset="-128"/>
              </a:rPr>
              <a:t>The Medicare statute requires that any “rule, requirement, or other statement of policy (other than a material coverage decision) that establishes or changes a substantive legal standard” must be promulgated by regulation. 42 U.S.C § 1395hh.</a:t>
            </a:r>
          </a:p>
          <a:p>
            <a:pPr lvl="1">
              <a:buFont typeface="Arial" panose="020B0604020202020204" pitchFamily="34" charset="0"/>
              <a:buChar char="•"/>
            </a:pPr>
            <a:r>
              <a:rPr lang="en-US" altLang="en-US" sz="2000" dirty="0">
                <a:ea typeface="ＭＳ Ｐゴシック" panose="020B0600070205080204" pitchFamily="34" charset="-128"/>
              </a:rPr>
              <a:t>Has CMS promulgated a standard for determining whether a service is reasonable and necessary? </a:t>
            </a:r>
          </a:p>
          <a:p>
            <a:pPr lvl="1">
              <a:buFont typeface="Arial" panose="020B0604020202020204" pitchFamily="34" charset="0"/>
              <a:buChar char="•"/>
            </a:pPr>
            <a:r>
              <a:rPr lang="en-US" altLang="en-US" sz="2000" dirty="0">
                <a:ea typeface="ＭＳ Ｐゴシック" panose="020B0600070205080204" pitchFamily="34" charset="-128"/>
              </a:rPr>
              <a:t>Courts FROM TIME TO TIME give deference to the determination of the “Treating physician” (United States v. Prabhu, 442 F. Supp 2d 1008 (D. Nev 2006) – The Treating Physician Rule was removed from SSA Regulations Effective March, 27, 2017</a:t>
            </a:r>
          </a:p>
          <a:p>
            <a:pPr>
              <a:buFont typeface="Arial" panose="020B0604020202020204" pitchFamily="34" charset="0"/>
              <a:buChar char="•"/>
            </a:pPr>
            <a:r>
              <a:rPr lang="en-US" altLang="en-US" sz="2000" dirty="0">
                <a:ea typeface="ＭＳ Ｐゴシック" panose="020B0600070205080204" pitchFamily="34" charset="-128"/>
              </a:rPr>
              <a:t>Clarity of Medical Necessity issues affect whether a claim is False and whether the requisite “knowledge” exists.</a:t>
            </a:r>
          </a:p>
          <a:p>
            <a:pPr lvl="1">
              <a:buFont typeface="Arial" panose="020B0604020202020204" pitchFamily="34" charset="0"/>
              <a:buChar char="•"/>
            </a:pPr>
            <a:r>
              <a:rPr lang="en-US" altLang="en-US" sz="2000" dirty="0">
                <a:ea typeface="ＭＳ Ｐゴシック" panose="020B0600070205080204" pitchFamily="34" charset="-128"/>
              </a:rPr>
              <a:t>“Claims are not ‘false’ under the FCA when reasonable persons can disagree regarding whether the service was properly billed to the Government.” </a:t>
            </a:r>
            <a:r>
              <a:rPr lang="en-US" altLang="en-US" sz="2000" i="1" dirty="0">
                <a:ea typeface="ＭＳ Ｐゴシック" panose="020B0600070205080204" pitchFamily="34" charset="-128"/>
              </a:rPr>
              <a:t>Prabhu</a:t>
            </a:r>
          </a:p>
          <a:p>
            <a:pPr lvl="1">
              <a:buFont typeface="Arial" panose="020B0604020202020204" pitchFamily="34" charset="0"/>
              <a:buChar char="•"/>
            </a:pPr>
            <a:r>
              <a:rPr lang="en-US" altLang="en-US" sz="2000" dirty="0">
                <a:ea typeface="ＭＳ Ｐゴシック" panose="020B0600070205080204" pitchFamily="34" charset="-128"/>
              </a:rPr>
              <a:t>“a Defendant does not ‘knowingly’ submit a ‘false’ claim when his conduct is consistent with a reasonable interpretation of ambiguous regulatory guidance.” </a:t>
            </a:r>
            <a:r>
              <a:rPr lang="en-US" altLang="en-US" sz="2000" i="1" dirty="0">
                <a:ea typeface="ＭＳ Ｐゴシック" panose="020B0600070205080204" pitchFamily="34" charset="-128"/>
              </a:rPr>
              <a:t>Prabhu </a:t>
            </a:r>
            <a:endParaRPr lang="en-US" altLang="en-US" sz="2000" dirty="0">
              <a:ea typeface="ＭＳ Ｐゴシック" panose="020B0600070205080204" pitchFamily="34"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DDCF-99B8-4CCB-BAFD-C5081AEA114C}"/>
              </a:ext>
            </a:extLst>
          </p:cNvPr>
          <p:cNvSpPr>
            <a:spLocks noGrp="1"/>
          </p:cNvSpPr>
          <p:nvPr>
            <p:ph type="title"/>
          </p:nvPr>
        </p:nvSpPr>
        <p:spPr/>
        <p:txBody>
          <a:bodyPr/>
          <a:lstStyle/>
          <a:p>
            <a:r>
              <a:rPr lang="en-US" dirty="0"/>
              <a:t>Treating Physician Rule</a:t>
            </a:r>
          </a:p>
        </p:txBody>
      </p:sp>
      <p:sp>
        <p:nvSpPr>
          <p:cNvPr id="3" name="Content Placeholder 2">
            <a:extLst>
              <a:ext uri="{FF2B5EF4-FFF2-40B4-BE49-F238E27FC236}">
                <a16:creationId xmlns:a16="http://schemas.microsoft.com/office/drawing/2014/main" id="{7FBE9B5F-98D8-414B-B927-D30F23872ACA}"/>
              </a:ext>
            </a:extLst>
          </p:cNvPr>
          <p:cNvSpPr>
            <a:spLocks noGrp="1"/>
          </p:cNvSpPr>
          <p:nvPr>
            <p:ph idx="1"/>
          </p:nvPr>
        </p:nvSpPr>
        <p:spPr/>
        <p:txBody>
          <a:bodyPr/>
          <a:lstStyle/>
          <a:p>
            <a:pPr eaLnBrk="1" hangingPunct="1">
              <a:buFont typeface="Arial" panose="020B0604020202020204" pitchFamily="34" charset="0"/>
              <a:buNone/>
            </a:pPr>
            <a:r>
              <a:rPr lang="en-US" altLang="en-US" sz="2200" b="1" u="sng" dirty="0">
                <a:ea typeface="ＭＳ Ｐゴシック" panose="020B0600070205080204" pitchFamily="34" charset="-128"/>
              </a:rPr>
              <a:t>Treating Physicians </a:t>
            </a:r>
            <a:r>
              <a:rPr lang="en-US" altLang="en-US" sz="2200" b="1" dirty="0">
                <a:ea typeface="ＭＳ Ｐゴシック" panose="020B0600070205080204" pitchFamily="34" charset="-128"/>
              </a:rPr>
              <a:t>‐‐ The first section of the Medicare statute is the prohibition “Nothing in this title shall be construed to authorize any Federal officer or employee to exercise any supervision or control over the practice of medicine or the manner in which medical services are provided.”</a:t>
            </a:r>
            <a:r>
              <a:rPr lang="en-US" altLang="en-US" sz="2200" b="1" baseline="30000" dirty="0">
                <a:ea typeface="ＭＳ Ｐゴシック" panose="020B0600070205080204" pitchFamily="34" charset="-128"/>
              </a:rPr>
              <a:t> </a:t>
            </a:r>
          </a:p>
          <a:p>
            <a:pPr lvl="1" eaLnBrk="1" hangingPunct="1">
              <a:buFont typeface="Arial" panose="020B0604020202020204" pitchFamily="34" charset="0"/>
              <a:buChar char="•"/>
            </a:pPr>
            <a:r>
              <a:rPr lang="en-US" altLang="en-US" dirty="0">
                <a:ea typeface="ＭＳ Ｐゴシック" panose="020B0600070205080204" pitchFamily="34" charset="-128"/>
              </a:rPr>
              <a:t>From this, one could conclude that the beneficiary's physician should decide what services are medically necessary for the beneficiary, and a substantial line of authority in the Social Security disability benefits area holds that the treating physician's opinion is entitled to special weight and is binding upon the Secretary when not contradicted by substantial evidence.</a:t>
            </a:r>
            <a:r>
              <a:rPr lang="en-US" altLang="en-US" baseline="30000" dirty="0">
                <a:ea typeface="ＭＳ Ｐゴシック" panose="020B0600070205080204" pitchFamily="34" charset="-128"/>
              </a:rPr>
              <a:t> </a:t>
            </a:r>
          </a:p>
          <a:p>
            <a:pPr lvl="1" eaLnBrk="1" hangingPunct="1">
              <a:buFont typeface="Arial" panose="020B0604020202020204" pitchFamily="34" charset="0"/>
              <a:buChar char="•"/>
            </a:pPr>
            <a:r>
              <a:rPr lang="en-US" altLang="en-US" dirty="0">
                <a:ea typeface="ＭＳ Ｐゴシック" panose="020B0600070205080204" pitchFamily="34" charset="-128"/>
              </a:rPr>
              <a:t>Some courts have applied the rationale of the "treating physician" rule in Medicare cases,</a:t>
            </a:r>
            <a:r>
              <a:rPr lang="en-US" altLang="en-US" baseline="30000" dirty="0">
                <a:ea typeface="ＭＳ Ｐゴシック" panose="020B0600070205080204" pitchFamily="34" charset="-128"/>
              </a:rPr>
              <a:t> </a:t>
            </a:r>
            <a:r>
              <a:rPr lang="en-US" altLang="en-US" dirty="0">
                <a:ea typeface="ＭＳ Ｐゴシック" panose="020B0600070205080204" pitchFamily="34" charset="-128"/>
              </a:rPr>
              <a:t>and have rejected the Secretary's assertion that the treating physician rule should not be applied to Medicare determinations. </a:t>
            </a:r>
            <a:r>
              <a:rPr lang="en-US" altLang="en-US" baseline="30000" dirty="0">
                <a:ea typeface="ＭＳ Ｐゴシック" panose="020B0600070205080204" pitchFamily="34" charset="-128"/>
              </a:rPr>
              <a:t> </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601866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7DD34-5E4A-418B-859A-E4CAA294ADF1}"/>
              </a:ext>
            </a:extLst>
          </p:cNvPr>
          <p:cNvSpPr>
            <a:spLocks noGrp="1"/>
          </p:cNvSpPr>
          <p:nvPr>
            <p:ph type="title"/>
          </p:nvPr>
        </p:nvSpPr>
        <p:spPr/>
        <p:txBody>
          <a:bodyPr/>
          <a:lstStyle/>
          <a:p>
            <a:r>
              <a:rPr lang="en-US" dirty="0"/>
              <a:t>Treating Physician Rule </a:t>
            </a:r>
            <a:r>
              <a:rPr lang="en-US"/>
              <a:t>ContINUEd</a:t>
            </a:r>
            <a:r>
              <a:rPr lang="en-US" dirty="0"/>
              <a:t> </a:t>
            </a:r>
          </a:p>
        </p:txBody>
      </p:sp>
      <p:sp>
        <p:nvSpPr>
          <p:cNvPr id="3" name="Content Placeholder 2">
            <a:extLst>
              <a:ext uri="{FF2B5EF4-FFF2-40B4-BE49-F238E27FC236}">
                <a16:creationId xmlns:a16="http://schemas.microsoft.com/office/drawing/2014/main" id="{37AD5A73-CCD9-41CC-A473-37C0EEE1EE2B}"/>
              </a:ext>
            </a:extLst>
          </p:cNvPr>
          <p:cNvSpPr>
            <a:spLocks noGrp="1"/>
          </p:cNvSpPr>
          <p:nvPr>
            <p:ph idx="1"/>
          </p:nvPr>
        </p:nvSpPr>
        <p:spPr/>
        <p:txBody>
          <a:bodyPr/>
          <a:lstStyle/>
          <a:p>
            <a:pPr eaLnBrk="1" hangingPunct="1">
              <a:buFont typeface="Arial" panose="020B0604020202020204" pitchFamily="34" charset="0"/>
              <a:buChar char="•"/>
            </a:pPr>
            <a:r>
              <a:rPr lang="en-US" altLang="en-US" sz="2400" b="1" dirty="0">
                <a:ea typeface="ＭＳ Ｐゴシック" panose="020B0600070205080204" pitchFamily="34" charset="-128"/>
              </a:rPr>
              <a:t>In </a:t>
            </a:r>
            <a:r>
              <a:rPr lang="en-US" altLang="en-US" sz="2400" b="1" i="1" dirty="0">
                <a:ea typeface="ＭＳ Ｐゴシック" panose="020B0600070205080204" pitchFamily="34" charset="-128"/>
              </a:rPr>
              <a:t>Holland vs. Sullivan</a:t>
            </a:r>
            <a:r>
              <a:rPr lang="en-US" altLang="en-US" sz="2400" b="1" dirty="0">
                <a:ea typeface="ＭＳ Ｐゴシック" panose="020B0600070205080204" pitchFamily="34" charset="-128"/>
              </a:rPr>
              <a:t>, the court concluded: </a:t>
            </a:r>
          </a:p>
          <a:p>
            <a:pPr lvl="1" eaLnBrk="1" hangingPunct="1">
              <a:buFont typeface="Arial" panose="020B0604020202020204" pitchFamily="34" charset="0"/>
              <a:buChar char="•"/>
            </a:pPr>
            <a:r>
              <a:rPr lang="en-US" altLang="en-US" sz="2400" dirty="0">
                <a:ea typeface="ＭＳ Ｐゴシック" panose="020B0600070205080204" pitchFamily="34" charset="-128"/>
              </a:rPr>
              <a:t>Though the considerations bearing on the weight to be accorded a treating physician's opinion are not necessarily identical in the disability and Medicare context, </a:t>
            </a:r>
            <a:r>
              <a:rPr lang="en-US" altLang="en-US" sz="2400" b="1" u="sng" dirty="0">
                <a:ea typeface="ＭＳ Ｐゴシック" panose="020B0600070205080204" pitchFamily="34" charset="-128"/>
              </a:rPr>
              <a:t>we would expect the Secretary to place significant reliance on the informed opinion of a treating physician </a:t>
            </a:r>
            <a:r>
              <a:rPr lang="en-US" altLang="en-US" sz="2400" dirty="0">
                <a:ea typeface="ＭＳ Ｐゴシック" panose="020B0600070205080204" pitchFamily="34" charset="-128"/>
              </a:rPr>
              <a:t>and either to </a:t>
            </a:r>
            <a:r>
              <a:rPr lang="en-US" altLang="en-US" sz="2400" b="1" u="sng" dirty="0">
                <a:ea typeface="ＭＳ Ｐゴシック" panose="020B0600070205080204" pitchFamily="34" charset="-128"/>
              </a:rPr>
              <a:t>apply the treating physician rule</a:t>
            </a:r>
            <a:r>
              <a:rPr lang="en-US" altLang="en-US" sz="2400" dirty="0">
                <a:ea typeface="ＭＳ Ｐゴシック" panose="020B0600070205080204" pitchFamily="34" charset="-128"/>
              </a:rPr>
              <a:t>, with its component of "some extra weight" to be accorded that opinion, [even if contradicted by substantial evidence], or to supply a reasoned basis, in conformity with statutory purposes, for declining to do so.</a:t>
            </a:r>
          </a:p>
          <a:p>
            <a:endParaRPr lang="en-US" dirty="0"/>
          </a:p>
        </p:txBody>
      </p:sp>
    </p:spTree>
    <p:extLst>
      <p:ext uri="{BB962C8B-B14F-4D97-AF65-F5344CB8AC3E}">
        <p14:creationId xmlns:p14="http://schemas.microsoft.com/office/powerpoint/2010/main" val="804299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F3E8-0668-4FF0-B3E8-2D67CD4A6D8A}"/>
              </a:ext>
            </a:extLst>
          </p:cNvPr>
          <p:cNvSpPr>
            <a:spLocks noGrp="1"/>
          </p:cNvSpPr>
          <p:nvPr>
            <p:ph type="title"/>
          </p:nvPr>
        </p:nvSpPr>
        <p:spPr/>
        <p:txBody>
          <a:bodyPr/>
          <a:lstStyle/>
          <a:p>
            <a:r>
              <a:rPr lang="en-US" dirty="0"/>
              <a:t>Judgement Error</a:t>
            </a:r>
          </a:p>
        </p:txBody>
      </p:sp>
      <p:sp>
        <p:nvSpPr>
          <p:cNvPr id="3" name="Content Placeholder 2">
            <a:extLst>
              <a:ext uri="{FF2B5EF4-FFF2-40B4-BE49-F238E27FC236}">
                <a16:creationId xmlns:a16="http://schemas.microsoft.com/office/drawing/2014/main" id="{5A85E1F6-D32B-42C5-B58B-F025E2C29C81}"/>
              </a:ext>
            </a:extLst>
          </p:cNvPr>
          <p:cNvSpPr>
            <a:spLocks noGrp="1"/>
          </p:cNvSpPr>
          <p:nvPr>
            <p:ph idx="1"/>
          </p:nvPr>
        </p:nvSpPr>
        <p:spPr/>
        <p:txBody>
          <a:bodyPr>
            <a:normAutofit/>
          </a:bodyPr>
          <a:lstStyle/>
          <a:p>
            <a:r>
              <a:rPr lang="en-US" sz="2400" b="0" i="0" u="none" strike="noStrike" baseline="0" dirty="0">
                <a:solidFill>
                  <a:srgbClr val="000000"/>
                </a:solidFill>
              </a:rPr>
              <a:t>“If the overpayment is the result of the insurance company changing its judgment after paying the claim -- determining the service was outside the scope of the insured's coverage plan, for example -- providers may not be obligated to reimburse the insurance company.” </a:t>
            </a:r>
          </a:p>
          <a:p>
            <a:r>
              <a:rPr lang="en-US" sz="2400" b="0" i="0" u="none" strike="noStrike" baseline="0" dirty="0">
                <a:solidFill>
                  <a:srgbClr val="000000"/>
                </a:solidFill>
              </a:rPr>
              <a:t>Many state courts have decided insurance companies are not entitled to reimbursement if the provider made no misrepresentations to prompt the payment and had no reason to suspect the payment was in error. </a:t>
            </a:r>
          </a:p>
          <a:p>
            <a:r>
              <a:rPr lang="en-US" sz="2400" b="0" i="0" u="none" strike="noStrike" baseline="0" dirty="0">
                <a:solidFill>
                  <a:srgbClr val="000000"/>
                </a:solidFill>
              </a:rPr>
              <a:t>However, the provider cannot keep any payment that would be considered beyond the scope of the service</a:t>
            </a:r>
            <a:r>
              <a:rPr lang="en-US" sz="2400" dirty="0">
                <a:solidFill>
                  <a:srgbClr val="000000"/>
                </a:solidFill>
              </a:rPr>
              <a:t>.</a:t>
            </a:r>
            <a:endParaRPr lang="en-US" sz="2400" b="0" i="0" u="none" strike="noStrike" baseline="0" dirty="0">
              <a:solidFill>
                <a:srgbClr val="000000"/>
              </a:solidFill>
            </a:endParaRPr>
          </a:p>
        </p:txBody>
      </p:sp>
    </p:spTree>
    <p:extLst>
      <p:ext uri="{BB962C8B-B14F-4D97-AF65-F5344CB8AC3E}">
        <p14:creationId xmlns:p14="http://schemas.microsoft.com/office/powerpoint/2010/main" val="3863114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4590-61AB-411D-BB99-8545480C83F6}"/>
              </a:ext>
            </a:extLst>
          </p:cNvPr>
          <p:cNvSpPr>
            <a:spLocks noGrp="1"/>
          </p:cNvSpPr>
          <p:nvPr>
            <p:ph type="title"/>
          </p:nvPr>
        </p:nvSpPr>
        <p:spPr/>
        <p:txBody>
          <a:bodyPr>
            <a:normAutofit/>
          </a:bodyPr>
          <a:lstStyle/>
          <a:p>
            <a:r>
              <a:rPr lang="en-US" dirty="0"/>
              <a:t>Sustained or High Error Rate</a:t>
            </a:r>
          </a:p>
        </p:txBody>
      </p:sp>
      <p:sp>
        <p:nvSpPr>
          <p:cNvPr id="3" name="Content Placeholder 2">
            <a:extLst>
              <a:ext uri="{FF2B5EF4-FFF2-40B4-BE49-F238E27FC236}">
                <a16:creationId xmlns:a16="http://schemas.microsoft.com/office/drawing/2014/main" id="{EFBC14DE-1672-4D0A-B109-41BE9D2CDAA7}"/>
              </a:ext>
            </a:extLst>
          </p:cNvPr>
          <p:cNvSpPr>
            <a:spLocks noGrp="1"/>
          </p:cNvSpPr>
          <p:nvPr>
            <p:ph idx="1"/>
          </p:nvPr>
        </p:nvSpPr>
        <p:spPr>
          <a:xfrm>
            <a:off x="609600" y="1168401"/>
            <a:ext cx="10972800" cy="4191001"/>
          </a:xfrm>
        </p:spPr>
        <p:txBody>
          <a:bodyPr>
            <a:noAutofit/>
          </a:bodyPr>
          <a:lstStyle/>
          <a:p>
            <a:r>
              <a:rPr lang="en-US" sz="1800" i="1" dirty="0"/>
              <a:t>Determining When a Statistical Sampling May Be Used</a:t>
            </a:r>
            <a:r>
              <a:rPr lang="en-US" sz="1800" dirty="0"/>
              <a:t>. Under the new guidance, a contractor “shall use statistical sampling when it has been determined that a sustained or high level of payment error exists. The use of statistical sampling may be used after documented educational intervention has failed to correct the payment error.” This guidance now creates a three-tier structure:</a:t>
            </a:r>
          </a:p>
          <a:p>
            <a:r>
              <a:rPr lang="en-US" sz="1800" dirty="0"/>
              <a:t>Extrapolation </a:t>
            </a:r>
            <a:r>
              <a:rPr lang="en-US" sz="1800" i="1" dirty="0"/>
              <a:t>shall </a:t>
            </a:r>
            <a:r>
              <a:rPr lang="en-US" sz="1800" dirty="0"/>
              <a:t>be used when a sustained or high level of payment error exists. </a:t>
            </a:r>
          </a:p>
          <a:p>
            <a:r>
              <a:rPr lang="en-US" sz="1800" dirty="0"/>
              <a:t>Extrapolation </a:t>
            </a:r>
            <a:r>
              <a:rPr lang="en-US" sz="1800" i="1" dirty="0"/>
              <a:t>may </a:t>
            </a:r>
            <a:r>
              <a:rPr lang="en-US" sz="1800" dirty="0"/>
              <a:t>be used after documented educational intervention (such as in the Targeted Probe and Educate (TPE) program). </a:t>
            </a:r>
          </a:p>
          <a:p>
            <a:r>
              <a:rPr lang="en-US" sz="1800" dirty="0"/>
              <a:t>It follows that extrapolation should </a:t>
            </a:r>
            <a:r>
              <a:rPr lang="en-US" sz="1800" i="1" dirty="0"/>
              <a:t>not</a:t>
            </a:r>
            <a:r>
              <a:rPr lang="en-US" sz="1800" dirty="0"/>
              <a:t> be used if there is not a sustained or high level of payment error or evidence that documented educational intervention has failed. </a:t>
            </a:r>
          </a:p>
          <a:p>
            <a:r>
              <a:rPr lang="en-US" sz="1800" dirty="0"/>
              <a:t>What is a “sustained or high level of payment error?” The PIM now specifies this can be when the sample review error rate is “greater than or equal to 50[%].” This is a significant difference from error rates Medicare auditors have previously used to justify a high error rate and may provide some relief as to the punitive effects of extrapolation. </a:t>
            </a:r>
          </a:p>
          <a:p>
            <a:r>
              <a:rPr lang="en-US" sz="1800" dirty="0"/>
              <a:t>However, the “50% or greater” test is not the only method CMS permits to determine a sustained or high level of payment error. The TPE Program differs in that it ranges from 15 – 20% billed error rate.</a:t>
            </a:r>
          </a:p>
          <a:p>
            <a:r>
              <a:rPr lang="en-US" sz="1800" dirty="0"/>
              <a:t>The PIM also states that the contractor may look to the provider’s history of noncompliance for the same or similar billing issues, or a historical pattern of noncompliant billing practice.</a:t>
            </a:r>
          </a:p>
          <a:p>
            <a:endParaRPr lang="en-US" sz="1800" dirty="0"/>
          </a:p>
        </p:txBody>
      </p:sp>
    </p:spTree>
    <p:extLst>
      <p:ext uri="{BB962C8B-B14F-4D97-AF65-F5344CB8AC3E}">
        <p14:creationId xmlns:p14="http://schemas.microsoft.com/office/powerpoint/2010/main" val="607908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562D5-F87A-4BBA-8217-22AB67E5C7C1}"/>
              </a:ext>
            </a:extLst>
          </p:cNvPr>
          <p:cNvSpPr>
            <a:spLocks noGrp="1"/>
          </p:cNvSpPr>
          <p:nvPr>
            <p:ph type="title"/>
          </p:nvPr>
        </p:nvSpPr>
        <p:spPr/>
        <p:txBody>
          <a:bodyPr/>
          <a:lstStyle/>
          <a:p>
            <a:pPr>
              <a:defRPr/>
            </a:pPr>
            <a:r>
              <a:rPr lang="en-US" dirty="0">
                <a:ea typeface="ＭＳ Ｐゴシック" pitchFamily="34" charset="-128"/>
              </a:rPr>
              <a:t>The Medicare Appeals Process</a:t>
            </a:r>
          </a:p>
        </p:txBody>
      </p:sp>
      <p:sp>
        <p:nvSpPr>
          <p:cNvPr id="67587" name="Content Placeholder 2">
            <a:extLst>
              <a:ext uri="{FF2B5EF4-FFF2-40B4-BE49-F238E27FC236}">
                <a16:creationId xmlns:a16="http://schemas.microsoft.com/office/drawing/2014/main" id="{C8AEF1A4-692C-41CE-98E9-BA80E9529F90}"/>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buFont typeface="Arial" panose="020B0604020202020204" pitchFamily="34" charset="0"/>
              <a:buNone/>
            </a:pPr>
            <a:r>
              <a:rPr lang="en-US" altLang="en-US" sz="2200" dirty="0">
                <a:ea typeface="ＭＳ Ｐゴシック" panose="020B0600070205080204" pitchFamily="34" charset="-128"/>
              </a:rPr>
              <a:t>Areas to Focus: </a:t>
            </a:r>
          </a:p>
          <a:p>
            <a:pPr>
              <a:buFont typeface="Arial" panose="020B0604020202020204" pitchFamily="34" charset="0"/>
              <a:buChar char="•"/>
            </a:pPr>
            <a:r>
              <a:rPr lang="en-US" altLang="en-US" sz="2200" dirty="0">
                <a:ea typeface="ＭＳ Ｐゴシック" panose="020B0600070205080204" pitchFamily="34" charset="-128"/>
              </a:rPr>
              <a:t>Determine whether the overpayment was improper; </a:t>
            </a:r>
          </a:p>
          <a:p>
            <a:pPr>
              <a:buFont typeface="Arial" panose="020B0604020202020204" pitchFamily="34" charset="0"/>
              <a:buChar char="•"/>
            </a:pPr>
            <a:r>
              <a:rPr lang="en-US" altLang="en-US" sz="2200" dirty="0">
                <a:ea typeface="ＭＳ Ｐゴシック" panose="020B0600070205080204" pitchFamily="34" charset="-128"/>
              </a:rPr>
              <a:t>Determine if you were actually paid for the claim(s);</a:t>
            </a:r>
          </a:p>
          <a:p>
            <a:pPr>
              <a:buFont typeface="Arial" panose="020B0604020202020204" pitchFamily="34" charset="0"/>
              <a:buChar char="•"/>
            </a:pPr>
            <a:r>
              <a:rPr lang="en-US" altLang="en-US" sz="2200" dirty="0">
                <a:ea typeface="ＭＳ Ｐゴシック" panose="020B0600070205080204" pitchFamily="34" charset="-128"/>
              </a:rPr>
              <a:t>Current and future reimbursement risk should be determined through internal audits; </a:t>
            </a:r>
          </a:p>
          <a:p>
            <a:pPr>
              <a:buFont typeface="Arial" panose="020B0604020202020204" pitchFamily="34" charset="0"/>
              <a:buChar char="•"/>
            </a:pPr>
            <a:r>
              <a:rPr lang="en-US" altLang="en-US" sz="2200" dirty="0">
                <a:ea typeface="ＭＳ Ｐゴシック" panose="020B0600070205080204" pitchFamily="34" charset="-128"/>
              </a:rPr>
              <a:t>If errors are identified take corrective action via CAP; </a:t>
            </a:r>
          </a:p>
          <a:p>
            <a:pPr>
              <a:buFont typeface="Arial" panose="020B0604020202020204" pitchFamily="34" charset="0"/>
              <a:buChar char="•"/>
            </a:pPr>
            <a:r>
              <a:rPr lang="en-US" altLang="en-US" sz="2200" dirty="0">
                <a:ea typeface="ＭＳ Ｐゴシック" panose="020B0600070205080204" pitchFamily="34" charset="-128"/>
              </a:rPr>
              <a:t>Determine the cost of engaging professionals to handle the appeal process. This should be broken down by stage;</a:t>
            </a:r>
          </a:p>
          <a:p>
            <a:pPr>
              <a:buFont typeface="Arial" panose="020B0604020202020204" pitchFamily="34" charset="0"/>
              <a:buChar char="•"/>
            </a:pPr>
            <a:r>
              <a:rPr lang="en-US" altLang="en-US" sz="2200" dirty="0">
                <a:ea typeface="ＭＳ Ｐゴシック" panose="020B0600070205080204" pitchFamily="34" charset="-128"/>
              </a:rPr>
              <a:t>Determine whether source information exists regarding Medicare reimbursement policy and review to see if it helps or hurts your position (e.g., regulations, National Coverage Determinations, Local Coverage Determinations, professional journals, articles, etc.); and </a:t>
            </a:r>
          </a:p>
          <a:p>
            <a:pPr>
              <a:buFont typeface="Arial" panose="020B0604020202020204" pitchFamily="34" charset="0"/>
              <a:buChar char="•"/>
            </a:pPr>
            <a:r>
              <a:rPr lang="en-US" altLang="en-US" sz="2200" dirty="0">
                <a:ea typeface="ＭＳ Ｐゴシック" panose="020B0600070205080204" pitchFamily="34" charset="-128"/>
              </a:rPr>
              <a:t>Determine whether the claims were erroneous or if potential for Fraud exists.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0948E-2DEC-4353-9CE8-B374BE41FC3D}"/>
              </a:ext>
            </a:extLst>
          </p:cNvPr>
          <p:cNvSpPr>
            <a:spLocks noGrp="1"/>
          </p:cNvSpPr>
          <p:nvPr>
            <p:ph type="title"/>
          </p:nvPr>
        </p:nvSpPr>
        <p:spPr/>
        <p:txBody>
          <a:bodyPr>
            <a:normAutofit/>
          </a:bodyPr>
          <a:lstStyle/>
          <a:p>
            <a:pPr>
              <a:defRPr/>
            </a:pPr>
            <a:r>
              <a:rPr lang="en-US" dirty="0">
                <a:ea typeface="ＭＳ Ｐゴシック" pitchFamily="34" charset="-128"/>
              </a:rPr>
              <a:t>The Medicare Appeals Process</a:t>
            </a:r>
          </a:p>
        </p:txBody>
      </p:sp>
      <p:sp>
        <p:nvSpPr>
          <p:cNvPr id="68611" name="Content Placeholder 2">
            <a:extLst>
              <a:ext uri="{FF2B5EF4-FFF2-40B4-BE49-F238E27FC236}">
                <a16:creationId xmlns:a16="http://schemas.microsoft.com/office/drawing/2014/main" id="{5125A16B-22EA-487F-BCAB-150D9E0E7AB6}"/>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buFont typeface="Arial" panose="020B0604020202020204" pitchFamily="34" charset="0"/>
              <a:buNone/>
            </a:pPr>
            <a:r>
              <a:rPr lang="en-US" altLang="en-US" dirty="0">
                <a:ea typeface="ＭＳ Ｐゴシック" panose="020B0600070205080204" pitchFamily="34" charset="-128"/>
              </a:rPr>
              <a:t>Pitfalls to Avoid: </a:t>
            </a:r>
          </a:p>
          <a:p>
            <a:pPr>
              <a:buFont typeface="Arial" panose="020B0604020202020204" pitchFamily="34" charset="0"/>
              <a:buChar char="•"/>
            </a:pPr>
            <a:r>
              <a:rPr lang="en-US" altLang="en-US" dirty="0">
                <a:ea typeface="ＭＳ Ｐゴシック" panose="020B0600070205080204" pitchFamily="34" charset="-128"/>
              </a:rPr>
              <a:t>Don’t jump to the conclusion your issue(s) require a self-disclosure protocol. Issues can often be remedied through a corrected claims process;</a:t>
            </a:r>
          </a:p>
          <a:p>
            <a:pPr>
              <a:buFont typeface="Arial" panose="020B0604020202020204" pitchFamily="34" charset="0"/>
              <a:buChar char="•"/>
            </a:pPr>
            <a:r>
              <a:rPr lang="en-US" altLang="en-US" dirty="0">
                <a:ea typeface="ＭＳ Ｐゴシック" panose="020B0600070205080204" pitchFamily="34" charset="-128"/>
              </a:rPr>
              <a:t>Filing an appeal based on principal rather than facts and potential outcomes. Engaging the appeals process when its more intelligent and cheaper to make a refund and avoid additional costs; </a:t>
            </a:r>
          </a:p>
          <a:p>
            <a:pPr>
              <a:buFont typeface="Arial" panose="020B0604020202020204" pitchFamily="34" charset="0"/>
              <a:buChar char="•"/>
            </a:pPr>
            <a:r>
              <a:rPr lang="en-US" altLang="en-US" dirty="0">
                <a:ea typeface="ＭＳ Ｐゴシック" panose="020B0600070205080204" pitchFamily="34" charset="-128"/>
              </a:rPr>
              <a:t>Missing filing deadlines; </a:t>
            </a:r>
          </a:p>
          <a:p>
            <a:pPr>
              <a:buFont typeface="Arial" panose="020B0604020202020204" pitchFamily="34" charset="0"/>
              <a:buChar char="•"/>
            </a:pPr>
            <a:r>
              <a:rPr lang="en-US" altLang="en-US" dirty="0">
                <a:ea typeface="ＭＳ Ｐゴシック" panose="020B0600070205080204" pitchFamily="34" charset="-128"/>
              </a:rPr>
              <a:t>Providing limited analysis; and </a:t>
            </a:r>
          </a:p>
          <a:p>
            <a:pPr>
              <a:buFont typeface="Arial" panose="020B0604020202020204" pitchFamily="34" charset="0"/>
              <a:buChar char="•"/>
            </a:pPr>
            <a:r>
              <a:rPr lang="en-US" altLang="en-US" dirty="0">
                <a:ea typeface="ＭＳ Ｐゴシック" panose="020B0600070205080204" pitchFamily="34" charset="-128"/>
              </a:rPr>
              <a:t>Failing to fix identified problems going forward.</a:t>
            </a:r>
          </a:p>
        </p:txBody>
      </p:sp>
      <p:sp>
        <p:nvSpPr>
          <p:cNvPr id="68612" name="Date Placeholder 3">
            <a:extLst>
              <a:ext uri="{FF2B5EF4-FFF2-40B4-BE49-F238E27FC236}">
                <a16:creationId xmlns:a16="http://schemas.microsoft.com/office/drawing/2014/main" id="{95BC3707-4110-4076-904A-092F99886354}"/>
              </a:ext>
            </a:extLst>
          </p:cNvPr>
          <p:cNvSpPr>
            <a:spLocks noGrp="1"/>
          </p:cNvSpPr>
          <p:nvPr>
            <p:ph type="dt" sz="quarter" idx="4294967295"/>
          </p:nvPr>
        </p:nvSpPr>
        <p:spPr bwMode="auto">
          <a:xfrm>
            <a:off x="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937EB3-8731-4C2F-A40A-1B57C2CC1357}" type="datetime1">
              <a:rPr lang="en-US" altLang="en-US">
                <a:solidFill>
                  <a:srgbClr val="898989"/>
                </a:solidFill>
                <a:ea typeface="ＭＳ Ｐゴシック" panose="020B0600070205080204" pitchFamily="34" charset="-128"/>
              </a:rPr>
              <a:pPr/>
              <a:t>8/22/2022</a:t>
            </a:fld>
            <a:endParaRPr lang="en-US" altLang="en-US" dirty="0">
              <a:solidFill>
                <a:srgbClr val="898989"/>
              </a:solidFill>
              <a:ea typeface="ＭＳ Ｐゴシック" panose="020B0600070205080204" pitchFamily="34" charset="-128"/>
            </a:endParaRPr>
          </a:p>
        </p:txBody>
      </p:sp>
      <p:sp>
        <p:nvSpPr>
          <p:cNvPr id="68613" name="Slide Number Placeholder 4">
            <a:extLst>
              <a:ext uri="{FF2B5EF4-FFF2-40B4-BE49-F238E27FC236}">
                <a16:creationId xmlns:a16="http://schemas.microsoft.com/office/drawing/2014/main" id="{95537849-B161-4072-88FE-E3663CD68485}"/>
              </a:ext>
            </a:extLst>
          </p:cNvPr>
          <p:cNvSpPr>
            <a:spLocks noGrp="1"/>
          </p:cNvSpPr>
          <p:nvPr>
            <p:ph type="sldNum" sz="quarter" idx="4294967295"/>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47889D-0515-45B2-B206-B3919482EEA7}" type="slidenum">
              <a:rPr lang="en-US" altLang="en-US">
                <a:solidFill>
                  <a:srgbClr val="898989"/>
                </a:solidFill>
                <a:ea typeface="ＭＳ Ｐゴシック" panose="020B0600070205080204" pitchFamily="34" charset="-128"/>
              </a:rPr>
              <a:pPr/>
              <a:t>48</a:t>
            </a:fld>
            <a:endParaRPr lang="en-US" altLang="en-US" dirty="0">
              <a:solidFill>
                <a:srgbClr val="898989"/>
              </a:solidFill>
              <a:ea typeface="ＭＳ Ｐゴシック" panose="020B0600070205080204" pitchFamily="34"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BAF92-9FB1-4E94-ABC9-7A5427A66E6F}"/>
              </a:ext>
            </a:extLst>
          </p:cNvPr>
          <p:cNvSpPr>
            <a:spLocks noGrp="1"/>
          </p:cNvSpPr>
          <p:nvPr>
            <p:ph type="title"/>
          </p:nvPr>
        </p:nvSpPr>
        <p:spPr/>
        <p:txBody>
          <a:bodyPr/>
          <a:lstStyle/>
          <a:p>
            <a:r>
              <a:rPr lang="en-US" dirty="0"/>
              <a:t>§1870(b) of the Act</a:t>
            </a:r>
          </a:p>
        </p:txBody>
      </p:sp>
      <p:sp>
        <p:nvSpPr>
          <p:cNvPr id="3" name="Content Placeholder 2">
            <a:extLst>
              <a:ext uri="{FF2B5EF4-FFF2-40B4-BE49-F238E27FC236}">
                <a16:creationId xmlns:a16="http://schemas.microsoft.com/office/drawing/2014/main" id="{B3F34EBC-84B6-432E-AFE0-5F090AE507A9}"/>
              </a:ext>
            </a:extLst>
          </p:cNvPr>
          <p:cNvSpPr>
            <a:spLocks noGrp="1"/>
          </p:cNvSpPr>
          <p:nvPr>
            <p:ph idx="1"/>
          </p:nvPr>
        </p:nvSpPr>
        <p:spPr/>
        <p:txBody>
          <a:bodyPr/>
          <a:lstStyle/>
          <a:p>
            <a:r>
              <a:rPr lang="en-US" dirty="0"/>
              <a:t>Medicare Intermediary Manual Part 3 – Claims Process – Transmittal 1829 </a:t>
            </a:r>
          </a:p>
          <a:p>
            <a:pPr lvl="1"/>
            <a:r>
              <a:rPr lang="en-US" sz="2400" dirty="0"/>
              <a:t>D. Overpaid Provider Not Liable Because It Was Without Fault (§1870(b) of the Act.).-- If a provider was without fault with respect to an overpayment it received (or is deemed without fault, in the absence of evidence to the contrary, because the overpayment was discovered subsequent to the third calendar year after the year of payment) it is not liable for the overpayment; therefore, it is not responsible for refunding the amount involved. You make these determinations. This provision forms the basis for policies and instructions in §§3708, 3708.1, 3708.2, 3708.4, and 3708.6.</a:t>
            </a:r>
          </a:p>
        </p:txBody>
      </p:sp>
    </p:spTree>
    <p:extLst>
      <p:ext uri="{BB962C8B-B14F-4D97-AF65-F5344CB8AC3E}">
        <p14:creationId xmlns:p14="http://schemas.microsoft.com/office/powerpoint/2010/main" val="254087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1EFEF-0C5F-4B72-9866-1470FDA1F605}"/>
              </a:ext>
            </a:extLst>
          </p:cNvPr>
          <p:cNvSpPr>
            <a:spLocks noGrp="1"/>
          </p:cNvSpPr>
          <p:nvPr>
            <p:ph type="title"/>
          </p:nvPr>
        </p:nvSpPr>
        <p:spPr/>
        <p:txBody>
          <a:bodyPr/>
          <a:lstStyle/>
          <a:p>
            <a:r>
              <a:rPr lang="en-AU" i="0" u="none" strike="noStrike" dirty="0">
                <a:effectLst/>
              </a:rPr>
              <a:t>KEY POINTS</a:t>
            </a:r>
            <a:endParaRPr lang="en-AU" dirty="0"/>
          </a:p>
        </p:txBody>
      </p:sp>
      <p:sp>
        <p:nvSpPr>
          <p:cNvPr id="3" name="Content Placeholder 2">
            <a:extLst>
              <a:ext uri="{FF2B5EF4-FFF2-40B4-BE49-F238E27FC236}">
                <a16:creationId xmlns:a16="http://schemas.microsoft.com/office/drawing/2014/main" id="{52D4054A-6BA0-4126-90C2-F26DB9E9AE76}"/>
              </a:ext>
            </a:extLst>
          </p:cNvPr>
          <p:cNvSpPr>
            <a:spLocks noGrp="1"/>
          </p:cNvSpPr>
          <p:nvPr>
            <p:ph idx="1"/>
          </p:nvPr>
        </p:nvSpPr>
        <p:spPr/>
        <p:txBody>
          <a:bodyPr/>
          <a:lstStyle/>
          <a:p>
            <a:r>
              <a:rPr lang="en-AU" b="0" i="0" u="none" strike="noStrike" dirty="0">
                <a:effectLst/>
              </a:rPr>
              <a:t>Risk Mitigation – Pre-emptive areas to focus before an audit/investigation</a:t>
            </a:r>
          </a:p>
          <a:p>
            <a:pPr marL="0" indent="0">
              <a:buNone/>
            </a:pPr>
            <a:endParaRPr lang="en-AU" b="0" i="0" u="none" strike="noStrike" dirty="0">
              <a:effectLst/>
            </a:endParaRPr>
          </a:p>
          <a:p>
            <a:r>
              <a:rPr lang="en-AU" b="0" i="0" u="none" strike="noStrike" dirty="0">
                <a:effectLst/>
              </a:rPr>
              <a:t>How to effectively respond to an Additional Documentation Request (ADR)</a:t>
            </a:r>
          </a:p>
          <a:p>
            <a:endParaRPr lang="en-AU" dirty="0"/>
          </a:p>
          <a:p>
            <a:r>
              <a:rPr lang="en-AU" b="0" i="0" u="none" strike="noStrike" dirty="0">
                <a:effectLst/>
              </a:rPr>
              <a:t>When to engage legal counsel and the importance of privilege</a:t>
            </a:r>
            <a:endParaRPr lang="en-AU" dirty="0"/>
          </a:p>
        </p:txBody>
      </p:sp>
    </p:spTree>
    <p:extLst>
      <p:ext uri="{BB962C8B-B14F-4D97-AF65-F5344CB8AC3E}">
        <p14:creationId xmlns:p14="http://schemas.microsoft.com/office/powerpoint/2010/main" val="1977844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715F5-10FA-42A8-AF50-444528194823}"/>
              </a:ext>
            </a:extLst>
          </p:cNvPr>
          <p:cNvSpPr>
            <a:spLocks noGrp="1"/>
          </p:cNvSpPr>
          <p:nvPr>
            <p:ph type="title"/>
          </p:nvPr>
        </p:nvSpPr>
        <p:spPr/>
        <p:txBody>
          <a:bodyPr/>
          <a:lstStyle/>
          <a:p>
            <a:r>
              <a:rPr lang="en-US" dirty="0"/>
              <a:t>Sec. 1870. [42. U.S.C. 1395gg]: </a:t>
            </a:r>
          </a:p>
        </p:txBody>
      </p:sp>
      <p:sp>
        <p:nvSpPr>
          <p:cNvPr id="3" name="Content Placeholder 2">
            <a:extLst>
              <a:ext uri="{FF2B5EF4-FFF2-40B4-BE49-F238E27FC236}">
                <a16:creationId xmlns:a16="http://schemas.microsoft.com/office/drawing/2014/main" id="{9D5C5EF8-58C0-46D6-B5C7-ED056DB8A3AD}"/>
              </a:ext>
            </a:extLst>
          </p:cNvPr>
          <p:cNvSpPr>
            <a:spLocks noGrp="1"/>
          </p:cNvSpPr>
          <p:nvPr>
            <p:ph idx="1"/>
          </p:nvPr>
        </p:nvSpPr>
        <p:spPr/>
        <p:txBody>
          <a:bodyPr>
            <a:noAutofit/>
          </a:bodyPr>
          <a:lstStyle/>
          <a:p>
            <a:r>
              <a:rPr lang="en-US" sz="2000" dirty="0">
                <a:solidFill>
                  <a:srgbClr val="000000"/>
                </a:solidFill>
                <a:effectLst/>
                <a:ea typeface="Calibri" panose="020F0502020204030204" pitchFamily="34" charset="0"/>
              </a:rPr>
              <a:t>“(c) There shall be no adjustment as provided in subsection (b) (nor shall there be recovery) in any case where the incorrect payment has been made (including payments under section 1814(e)) with respect to an individual who is without fault or where the adjustment (or recovery) would be made by decreasing payments to which another person who is without fault is entitled as provided in subsection (b)(4), if such adjustment (or recovery) would defeat the purposes of title II or title XVIII or would be against equity and good conscience. Adjustment or recovery of an incorrect payment (or only such part of an incorrect payment as the Secretary determines to be inconsistent with the purposes of this title) against an individual who is without fault shall be deemed to be against equity and good conscience if </a:t>
            </a:r>
          </a:p>
          <a:p>
            <a:pPr lvl="1"/>
            <a:r>
              <a:rPr lang="en-US" sz="1800" dirty="0">
                <a:solidFill>
                  <a:srgbClr val="000000"/>
                </a:solidFill>
                <a:effectLst/>
                <a:ea typeface="Calibri" panose="020F0502020204030204" pitchFamily="34" charset="0"/>
              </a:rPr>
              <a:t>(A) the incorrect payment was made for expenses incurred for items or services for which payment may not be made under this title by reason of the provisions of paragraph (1) or (9) of section 1862(a) and </a:t>
            </a:r>
          </a:p>
          <a:p>
            <a:pPr lvl="1"/>
            <a:r>
              <a:rPr lang="en-US" sz="1800" dirty="0">
                <a:solidFill>
                  <a:srgbClr val="000000"/>
                </a:solidFill>
                <a:effectLst/>
                <a:ea typeface="Calibri" panose="020F0502020204030204" pitchFamily="34" charset="0"/>
              </a:rPr>
              <a:t>(B) if the Secretary’s determination that such payment was incorrect was made subsequent to the fifth year following the year in which notice of such payment was sent to such individual; except that the Secretary may reduce such five-year period to not less than one year if he finds such reduction is consistent with the objectives of this title.” </a:t>
            </a:r>
            <a:endParaRPr lang="en-US" sz="1800" dirty="0"/>
          </a:p>
        </p:txBody>
      </p:sp>
    </p:spTree>
    <p:extLst>
      <p:ext uri="{BB962C8B-B14F-4D97-AF65-F5344CB8AC3E}">
        <p14:creationId xmlns:p14="http://schemas.microsoft.com/office/powerpoint/2010/main" val="37382618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DF07-080B-4079-84EF-B2A5F89F2F2B}"/>
              </a:ext>
            </a:extLst>
          </p:cNvPr>
          <p:cNvSpPr>
            <a:spLocks noGrp="1"/>
          </p:cNvSpPr>
          <p:nvPr>
            <p:ph type="title"/>
          </p:nvPr>
        </p:nvSpPr>
        <p:spPr/>
        <p:txBody>
          <a:bodyPr/>
          <a:lstStyle/>
          <a:p>
            <a:r>
              <a:rPr lang="en-US" dirty="0"/>
              <a:t>Overpayment Requirement &amp; False Claims Act</a:t>
            </a:r>
          </a:p>
        </p:txBody>
      </p:sp>
      <p:sp>
        <p:nvSpPr>
          <p:cNvPr id="3" name="Content Placeholder 2">
            <a:extLst>
              <a:ext uri="{FF2B5EF4-FFF2-40B4-BE49-F238E27FC236}">
                <a16:creationId xmlns:a16="http://schemas.microsoft.com/office/drawing/2014/main" id="{205B2C66-AA5E-4359-8D15-5145CAF23064}"/>
              </a:ext>
            </a:extLst>
          </p:cNvPr>
          <p:cNvSpPr>
            <a:spLocks noGrp="1"/>
          </p:cNvSpPr>
          <p:nvPr>
            <p:ph idx="1"/>
          </p:nvPr>
        </p:nvSpPr>
        <p:spPr/>
        <p:txBody>
          <a:bodyPr>
            <a:normAutofit lnSpcReduction="10000"/>
          </a:bodyPr>
          <a:lstStyle/>
          <a:p>
            <a:r>
              <a:rPr lang="en-US" dirty="0"/>
              <a:t>The Act mandates that any overpayments must be both reported and returned within 60 days of discovery. </a:t>
            </a:r>
          </a:p>
          <a:p>
            <a:r>
              <a:rPr lang="en-US" dirty="0"/>
              <a:t>If the overpayment is not returned it becomes an “obligation” that subjects the provider to substantial liability under the False Claims Act.</a:t>
            </a:r>
          </a:p>
          <a:p>
            <a:r>
              <a:rPr lang="en-US" dirty="0"/>
              <a:t>The Act limits the “public disclosure bar” to federal criminal, civil or administrative hearings, audits or investigations. Meaning - </a:t>
            </a:r>
          </a:p>
          <a:p>
            <a:pPr lvl="1"/>
            <a:r>
              <a:rPr lang="en-US" dirty="0"/>
              <a:t>the Act overrules a recent Supreme Court decision holding that disclosures in state proceedings also could bar subsequent False Claims Act cases. </a:t>
            </a:r>
          </a:p>
          <a:p>
            <a:pPr lvl="1"/>
            <a:r>
              <a:rPr lang="en-US" dirty="0"/>
              <a:t>the Act gives the Department of Justice the authority to oppose dismissal of an action even where allegations are publicly disclosed, and the relator does not qualify as an original source of the underlying information.</a:t>
            </a:r>
          </a:p>
        </p:txBody>
      </p:sp>
    </p:spTree>
    <p:extLst>
      <p:ext uri="{BB962C8B-B14F-4D97-AF65-F5344CB8AC3E}">
        <p14:creationId xmlns:p14="http://schemas.microsoft.com/office/powerpoint/2010/main" val="33456090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37A8E-9C7A-441E-855F-6F0781FF114D}"/>
              </a:ext>
            </a:extLst>
          </p:cNvPr>
          <p:cNvSpPr>
            <a:spLocks noGrp="1"/>
          </p:cNvSpPr>
          <p:nvPr>
            <p:ph type="title"/>
          </p:nvPr>
        </p:nvSpPr>
        <p:spPr/>
        <p:txBody>
          <a:bodyPr/>
          <a:lstStyle/>
          <a:p>
            <a:r>
              <a:rPr lang="en-US" dirty="0"/>
              <a:t>Healthcare Fraud Criminal Offense</a:t>
            </a:r>
          </a:p>
        </p:txBody>
      </p:sp>
      <p:sp>
        <p:nvSpPr>
          <p:cNvPr id="3" name="Content Placeholder 2">
            <a:extLst>
              <a:ext uri="{FF2B5EF4-FFF2-40B4-BE49-F238E27FC236}">
                <a16:creationId xmlns:a16="http://schemas.microsoft.com/office/drawing/2014/main" id="{02E3FBDA-F5CB-4515-8E8A-2C2CCD087A50}"/>
              </a:ext>
            </a:extLst>
          </p:cNvPr>
          <p:cNvSpPr>
            <a:spLocks noGrp="1"/>
          </p:cNvSpPr>
          <p:nvPr>
            <p:ph idx="1"/>
          </p:nvPr>
        </p:nvSpPr>
        <p:spPr/>
        <p:txBody>
          <a:bodyPr>
            <a:normAutofit fontScale="85000" lnSpcReduction="20000"/>
          </a:bodyPr>
          <a:lstStyle/>
          <a:p>
            <a:r>
              <a:rPr lang="en-US" sz="2600" dirty="0"/>
              <a:t>The Act amends 18 U.S.C. 1347 (criminal healthcare fraud) to </a:t>
            </a:r>
            <a:r>
              <a:rPr lang="en-US" sz="2600" i="1" u="sng" dirty="0"/>
              <a:t>eliminate any requirement that the defendant have “actual knowledge” of the healthcare fraud statute or specific intent to violate it</a:t>
            </a:r>
            <a:r>
              <a:rPr lang="en-US" sz="2600" dirty="0"/>
              <a:t>.</a:t>
            </a:r>
          </a:p>
          <a:p>
            <a:pPr lvl="1"/>
            <a:r>
              <a:rPr lang="en-US" sz="1600" dirty="0"/>
              <a:t>Sources slides 6-10</a:t>
            </a:r>
          </a:p>
          <a:p>
            <a:pPr lvl="2"/>
            <a:r>
              <a:rPr lang="en-US" sz="1900" dirty="0"/>
              <a:t>Patient Protection and Affordable Care Act of 2010, H.R. 3590, March 23, 2010.</a:t>
            </a:r>
          </a:p>
          <a:p>
            <a:pPr lvl="2"/>
            <a:r>
              <a:rPr lang="en-US" sz="1900" dirty="0"/>
              <a:t>H.R. 3590, Sec. 6401 (a)(7).</a:t>
            </a:r>
          </a:p>
          <a:p>
            <a:pPr lvl="2"/>
            <a:r>
              <a:rPr lang="en-US" sz="1900" dirty="0"/>
              <a:t>H.R. 3590, Sec. 6401 (a)(7).</a:t>
            </a:r>
          </a:p>
          <a:p>
            <a:pPr lvl="2"/>
            <a:r>
              <a:rPr lang="en-US" sz="1900" dirty="0"/>
              <a:t>H.R. 3590, Sec. 6401 (a)(7).</a:t>
            </a:r>
          </a:p>
          <a:p>
            <a:pPr lvl="2"/>
            <a:r>
              <a:rPr lang="en-US" sz="1900" dirty="0"/>
              <a:t>http://oig.hhs.gov/fraud/complianceguidance.asp</a:t>
            </a:r>
          </a:p>
          <a:p>
            <a:pPr lvl="2"/>
            <a:r>
              <a:rPr lang="en-US" sz="1900" dirty="0"/>
              <a:t>2009 United States Sentencing Commission Guidelines Manual, §8B2.1 Effective Compliance and Ethics Program (2009).</a:t>
            </a:r>
          </a:p>
          <a:p>
            <a:pPr lvl="2"/>
            <a:r>
              <a:rPr lang="en-US" sz="1900" dirty="0"/>
              <a:t>H.R. 3590, Sec. 6401 (a).</a:t>
            </a:r>
          </a:p>
          <a:p>
            <a:pPr lvl="2"/>
            <a:r>
              <a:rPr lang="en-US" sz="1900" dirty="0"/>
              <a:t>H.R. 3590, Sec. 10104(j).</a:t>
            </a:r>
          </a:p>
          <a:p>
            <a:pPr lvl="2"/>
            <a:r>
              <a:rPr lang="en-US" sz="1900" dirty="0"/>
              <a:t>H.R. 3590, Sec. 10104(j).</a:t>
            </a:r>
          </a:p>
          <a:p>
            <a:pPr lvl="2"/>
            <a:r>
              <a:rPr lang="en-US" sz="1900" dirty="0"/>
              <a:t>H.R. 3590, Sec. 10104(j).</a:t>
            </a:r>
          </a:p>
          <a:p>
            <a:pPr lvl="2"/>
            <a:r>
              <a:rPr lang="en-US" sz="1900" dirty="0"/>
              <a:t>H.R. 3590, Sec. 10606.</a:t>
            </a:r>
          </a:p>
        </p:txBody>
      </p:sp>
    </p:spTree>
    <p:extLst>
      <p:ext uri="{BB962C8B-B14F-4D97-AF65-F5344CB8AC3E}">
        <p14:creationId xmlns:p14="http://schemas.microsoft.com/office/powerpoint/2010/main" val="5293636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FF57-03E5-4C1B-AC6B-CD4194773D09}"/>
              </a:ext>
            </a:extLst>
          </p:cNvPr>
          <p:cNvSpPr>
            <a:spLocks noGrp="1"/>
          </p:cNvSpPr>
          <p:nvPr>
            <p:ph type="title"/>
          </p:nvPr>
        </p:nvSpPr>
        <p:spPr/>
        <p:txBody>
          <a:bodyPr/>
          <a:lstStyle/>
          <a:p>
            <a:r>
              <a:rPr lang="en-US" dirty="0"/>
              <a:t>2022 Areas of Focus</a:t>
            </a:r>
          </a:p>
        </p:txBody>
      </p:sp>
      <p:sp>
        <p:nvSpPr>
          <p:cNvPr id="3" name="Content Placeholder 2">
            <a:extLst>
              <a:ext uri="{FF2B5EF4-FFF2-40B4-BE49-F238E27FC236}">
                <a16:creationId xmlns:a16="http://schemas.microsoft.com/office/drawing/2014/main" id="{8EA6FBCA-9C3D-46D0-B6E3-1FC6D019F469}"/>
              </a:ext>
            </a:extLst>
          </p:cNvPr>
          <p:cNvSpPr>
            <a:spLocks noGrp="1"/>
          </p:cNvSpPr>
          <p:nvPr>
            <p:ph idx="1"/>
          </p:nvPr>
        </p:nvSpPr>
        <p:spPr/>
        <p:txBody>
          <a:bodyPr>
            <a:normAutofit lnSpcReduction="10000"/>
          </a:bodyPr>
          <a:lstStyle/>
          <a:p>
            <a:pPr marL="0" indent="0">
              <a:buSzPts val="1000"/>
              <a:buNone/>
              <a:tabLst>
                <a:tab pos="457200" algn="l"/>
              </a:tabLst>
              <a:defRPr/>
            </a:pPr>
            <a:r>
              <a:rPr lang="en-US" sz="2800" dirty="0">
                <a:latin typeface="Arial" panose="020B0604020202020204" pitchFamily="34" charset="0"/>
                <a:ea typeface="Times New Roman" panose="02020603050405020304" pitchFamily="18" charset="0"/>
                <a:cs typeface="Arial" panose="020B0604020202020204" pitchFamily="34" charset="0"/>
              </a:rPr>
              <a:t>OIG, CMS and Commercial Payer Areas of Focus; </a:t>
            </a:r>
            <a:endParaRPr lang="en-US" sz="2800" dirty="0">
              <a:latin typeface="Arial" panose="020B0604020202020204" pitchFamily="34" charset="0"/>
              <a:ea typeface="Calibri" panose="020F0502020204030204" pitchFamily="34" charset="0"/>
              <a:cs typeface="Arial" panose="020B0604020202020204" pitchFamily="34" charset="0"/>
            </a:endParaRPr>
          </a:p>
          <a:p>
            <a:pPr marL="800100" lvl="1" indent="-342900">
              <a:buSzPts val="1000"/>
              <a:buFont typeface="Symbol" panose="05050102010706020507" pitchFamily="18" charset="2"/>
              <a:buChar char=""/>
              <a:tabLst>
                <a:tab pos="457200" algn="l"/>
              </a:tabLst>
              <a:defRPr/>
            </a:pPr>
            <a:r>
              <a:rPr lang="en-US" sz="2800" dirty="0">
                <a:latin typeface="Arial" panose="020B0604020202020204" pitchFamily="34" charset="0"/>
                <a:ea typeface="Times New Roman" panose="02020603050405020304" pitchFamily="18" charset="0"/>
                <a:cs typeface="Arial" panose="020B0604020202020204" pitchFamily="34" charset="0"/>
              </a:rPr>
              <a:t>Evaluation and Management Services</a:t>
            </a:r>
          </a:p>
          <a:p>
            <a:pPr marL="800100" lvl="1" indent="-342900">
              <a:buSzPts val="1000"/>
              <a:buFont typeface="Symbol" panose="05050102010706020507" pitchFamily="18" charset="2"/>
              <a:buChar char=""/>
              <a:tabLst>
                <a:tab pos="457200" algn="l"/>
              </a:tabLst>
              <a:defRPr/>
            </a:pPr>
            <a:r>
              <a:rPr lang="en-US" sz="2800" dirty="0">
                <a:latin typeface="Arial" panose="020B0604020202020204" pitchFamily="34" charset="0"/>
                <a:ea typeface="Times New Roman" panose="02020603050405020304" pitchFamily="18" charset="0"/>
                <a:cs typeface="Arial" panose="020B0604020202020204" pitchFamily="34" charset="0"/>
              </a:rPr>
              <a:t>Amniotic Fluid for MSK </a:t>
            </a:r>
          </a:p>
          <a:p>
            <a:pPr marL="800100" lvl="1" indent="-342900">
              <a:buSzPts val="1000"/>
              <a:buFont typeface="Symbol" panose="05050102010706020507" pitchFamily="18" charset="2"/>
              <a:buChar char=""/>
              <a:tabLst>
                <a:tab pos="457200" algn="l"/>
              </a:tabLst>
              <a:defRPr/>
            </a:pPr>
            <a:r>
              <a:rPr lang="en-US" sz="2800" dirty="0">
                <a:latin typeface="Arial" panose="020B0604020202020204" pitchFamily="34" charset="0"/>
                <a:ea typeface="Times New Roman" panose="02020603050405020304" pitchFamily="18" charset="0"/>
                <a:cs typeface="Arial" panose="020B0604020202020204" pitchFamily="34" charset="0"/>
              </a:rPr>
              <a:t>Medical Necessity</a:t>
            </a:r>
          </a:p>
          <a:p>
            <a:pPr marL="800100" lvl="1" indent="-342900">
              <a:buSzPts val="1000"/>
              <a:buFont typeface="Symbol" panose="05050102010706020507" pitchFamily="18" charset="2"/>
              <a:buChar char=""/>
              <a:tabLst>
                <a:tab pos="457200" algn="l"/>
              </a:tabLst>
              <a:defRPr/>
            </a:pPr>
            <a:r>
              <a:rPr lang="en-US" sz="2800" dirty="0">
                <a:latin typeface="Arial" panose="020B0604020202020204" pitchFamily="34" charset="0"/>
                <a:ea typeface="Times New Roman" panose="02020603050405020304" pitchFamily="18" charset="0"/>
                <a:cs typeface="Arial" panose="020B0604020202020204" pitchFamily="34" charset="0"/>
              </a:rPr>
              <a:t>Cloning and Clinical Plagiarism</a:t>
            </a:r>
          </a:p>
          <a:p>
            <a:pPr marL="800100" lvl="1" indent="-342900">
              <a:buSzPts val="1000"/>
              <a:buFont typeface="Symbol" panose="05050102010706020507" pitchFamily="18" charset="2"/>
              <a:buChar char=""/>
              <a:tabLst>
                <a:tab pos="457200" algn="l"/>
              </a:tabLst>
              <a:defRPr/>
            </a:pPr>
            <a:r>
              <a:rPr lang="en-US" sz="2800" dirty="0">
                <a:latin typeface="Arial" panose="020B0604020202020204" pitchFamily="34" charset="0"/>
                <a:ea typeface="Times New Roman" panose="02020603050405020304" pitchFamily="18" charset="0"/>
                <a:cs typeface="Arial" panose="020B0604020202020204" pitchFamily="34" charset="0"/>
              </a:rPr>
              <a:t>Infusion Services </a:t>
            </a:r>
          </a:p>
          <a:p>
            <a:pPr marL="1028700" lvl="2" indent="-342900">
              <a:buSzPts val="1000"/>
              <a:buFont typeface="Symbol" panose="05050102010706020507" pitchFamily="18" charset="2"/>
              <a:buChar char=""/>
              <a:tabLst>
                <a:tab pos="457200" algn="l"/>
              </a:tabLst>
              <a:defRPr/>
            </a:pPr>
            <a:r>
              <a:rPr lang="en-US" sz="2600" dirty="0">
                <a:latin typeface="Arial" panose="020B0604020202020204" pitchFamily="34" charset="0"/>
                <a:ea typeface="Times New Roman" panose="02020603050405020304" pitchFamily="18" charset="0"/>
                <a:cs typeface="Arial" panose="020B0604020202020204" pitchFamily="34" charset="0"/>
              </a:rPr>
              <a:t>Evaluation and Management Services and Application of 25 modifier</a:t>
            </a:r>
          </a:p>
          <a:p>
            <a:pPr marL="800100" lvl="1" indent="-342900">
              <a:buSzPts val="1000"/>
              <a:buFont typeface="Symbol" panose="05050102010706020507" pitchFamily="18" charset="2"/>
              <a:buChar char=""/>
              <a:tabLst>
                <a:tab pos="457200" algn="l"/>
              </a:tabLst>
              <a:defRPr/>
            </a:pPr>
            <a:r>
              <a:rPr lang="en-US" sz="2800" dirty="0">
                <a:latin typeface="Arial" panose="020B0604020202020204" pitchFamily="34" charset="0"/>
                <a:ea typeface="Times New Roman" panose="02020603050405020304" pitchFamily="18" charset="0"/>
                <a:cs typeface="Arial" panose="020B0604020202020204" pitchFamily="34" charset="0"/>
              </a:rPr>
              <a:t>Incident-to &amp; Split Shared Services</a:t>
            </a:r>
          </a:p>
        </p:txBody>
      </p:sp>
    </p:spTree>
    <p:extLst>
      <p:ext uri="{BB962C8B-B14F-4D97-AF65-F5344CB8AC3E}">
        <p14:creationId xmlns:p14="http://schemas.microsoft.com/office/powerpoint/2010/main" val="3099873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3197-4FF7-494B-BEA1-4D4EDA8D003A}"/>
              </a:ext>
            </a:extLst>
          </p:cNvPr>
          <p:cNvSpPr>
            <a:spLocks noGrp="1"/>
          </p:cNvSpPr>
          <p:nvPr>
            <p:ph type="title"/>
          </p:nvPr>
        </p:nvSpPr>
        <p:spPr/>
        <p:txBody>
          <a:bodyPr/>
          <a:lstStyle/>
          <a:p>
            <a:r>
              <a:rPr lang="en-US" dirty="0"/>
              <a:t>2021 E/M Changes</a:t>
            </a:r>
          </a:p>
        </p:txBody>
      </p:sp>
      <p:sp>
        <p:nvSpPr>
          <p:cNvPr id="3" name="Content Placeholder 2">
            <a:extLst>
              <a:ext uri="{FF2B5EF4-FFF2-40B4-BE49-F238E27FC236}">
                <a16:creationId xmlns:a16="http://schemas.microsoft.com/office/drawing/2014/main" id="{D0AA2BD7-98B9-4EA1-8927-4B4CF43F1EF6}"/>
              </a:ext>
            </a:extLst>
          </p:cNvPr>
          <p:cNvSpPr>
            <a:spLocks noGrp="1"/>
          </p:cNvSpPr>
          <p:nvPr>
            <p:ph idx="1"/>
          </p:nvPr>
        </p:nvSpPr>
        <p:spPr>
          <a:xfrm>
            <a:off x="609600" y="1066800"/>
            <a:ext cx="10972800" cy="5260109"/>
          </a:xfrm>
        </p:spPr>
        <p:txBody>
          <a:bodyPr>
            <a:noAutofit/>
          </a:bodyPr>
          <a:lstStyle/>
          <a:p>
            <a:r>
              <a:rPr lang="en-US" sz="1600" b="1" dirty="0"/>
              <a:t>The Changes to the 2021 E/M Codes are applicable to only Office or Other Outpatient Service Codes 99202 – 99215 (99201 has been deleted). Hospital and other E/M codes are not impacted by the changes. </a:t>
            </a:r>
          </a:p>
          <a:p>
            <a:r>
              <a:rPr lang="en-US" sz="1600" b="1" dirty="0"/>
              <a:t>History and Exam </a:t>
            </a:r>
          </a:p>
          <a:p>
            <a:pPr lvl="1"/>
            <a:r>
              <a:rPr lang="en-US" sz="1600" dirty="0"/>
              <a:t>Will no longer be scored (elements counted), </a:t>
            </a:r>
            <a:r>
              <a:rPr lang="en-US" sz="1600" b="1" i="1" dirty="0"/>
              <a:t>but</a:t>
            </a:r>
            <a:r>
              <a:rPr lang="en-US" sz="1600" dirty="0"/>
              <a:t> they still have to be present in the note and support medical necessity </a:t>
            </a:r>
          </a:p>
          <a:p>
            <a:r>
              <a:rPr lang="en-US" sz="1600" b="1" dirty="0"/>
              <a:t>MDM</a:t>
            </a:r>
          </a:p>
          <a:p>
            <a:pPr lvl="1"/>
            <a:r>
              <a:rPr lang="en-US" sz="1600" dirty="0"/>
              <a:t>Encounter Diagnosis</a:t>
            </a:r>
          </a:p>
          <a:p>
            <a:pPr lvl="2"/>
            <a:r>
              <a:rPr lang="en-US" sz="1400" dirty="0"/>
              <a:t>Only diagnoses documented as active treatment during the present encounter will be considered for scoring purposes </a:t>
            </a:r>
          </a:p>
          <a:p>
            <a:pPr lvl="1"/>
            <a:r>
              <a:rPr lang="en-US" sz="1600" dirty="0"/>
              <a:t>Data &amp; Complexity</a:t>
            </a:r>
          </a:p>
          <a:p>
            <a:pPr lvl="2"/>
            <a:r>
              <a:rPr lang="en-US" sz="1400" dirty="0"/>
              <a:t>There will be new requirements for specific combinations of different work elements to support a specific level</a:t>
            </a:r>
          </a:p>
          <a:p>
            <a:pPr lvl="1"/>
            <a:r>
              <a:rPr lang="en-US" sz="1600" dirty="0"/>
              <a:t>Table of Risk</a:t>
            </a:r>
          </a:p>
          <a:p>
            <a:pPr lvl="2"/>
            <a:r>
              <a:rPr lang="en-US" sz="1400" dirty="0"/>
              <a:t>The entire table of risk has been consolidated into one column on a new MDM grid and uses only the last column of treatment options for the patient</a:t>
            </a:r>
          </a:p>
          <a:p>
            <a:r>
              <a:rPr lang="en-US" sz="1600" b="1" dirty="0"/>
              <a:t>Time</a:t>
            </a:r>
          </a:p>
          <a:p>
            <a:pPr lvl="1"/>
            <a:r>
              <a:rPr lang="en-US" sz="1600" dirty="0"/>
              <a:t>The visit will no longer have to be dominated by counseling/coordination of care</a:t>
            </a:r>
          </a:p>
          <a:p>
            <a:pPr lvl="1"/>
            <a:r>
              <a:rPr lang="en-US" sz="1600" dirty="0"/>
              <a:t>Time spent now includes the rendering providers total time spent including non-face-to-face time spent specific to the encounter and patient </a:t>
            </a:r>
          </a:p>
          <a:p>
            <a:pPr lvl="1"/>
            <a:r>
              <a:rPr lang="en-US" sz="1600" b="1" i="1" dirty="0"/>
              <a:t>Remember that medical necessity is still going to have to be reflected within the documentation of each encounter!</a:t>
            </a:r>
          </a:p>
        </p:txBody>
      </p:sp>
    </p:spTree>
    <p:extLst>
      <p:ext uri="{BB962C8B-B14F-4D97-AF65-F5344CB8AC3E}">
        <p14:creationId xmlns:p14="http://schemas.microsoft.com/office/powerpoint/2010/main" val="9078086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A4513-4EA2-4E92-98ED-FCE490FC8C49}"/>
              </a:ext>
            </a:extLst>
          </p:cNvPr>
          <p:cNvSpPr>
            <a:spLocks noGrp="1"/>
          </p:cNvSpPr>
          <p:nvPr>
            <p:ph type="title"/>
          </p:nvPr>
        </p:nvSpPr>
        <p:spPr/>
        <p:txBody>
          <a:bodyPr>
            <a:normAutofit/>
          </a:bodyPr>
          <a:lstStyle/>
          <a:p>
            <a:r>
              <a:rPr lang="en-US" dirty="0"/>
              <a:t>Evaluation and Management Services</a:t>
            </a:r>
          </a:p>
        </p:txBody>
      </p:sp>
      <p:sp>
        <p:nvSpPr>
          <p:cNvPr id="3" name="Content Placeholder 2">
            <a:extLst>
              <a:ext uri="{FF2B5EF4-FFF2-40B4-BE49-F238E27FC236}">
                <a16:creationId xmlns:a16="http://schemas.microsoft.com/office/drawing/2014/main" id="{D25FC725-CF5A-42A9-BCFF-F35B95FA42AE}"/>
              </a:ext>
            </a:extLst>
          </p:cNvPr>
          <p:cNvSpPr>
            <a:spLocks noGrp="1"/>
          </p:cNvSpPr>
          <p:nvPr>
            <p:ph idx="1"/>
          </p:nvPr>
        </p:nvSpPr>
        <p:spPr/>
        <p:txBody>
          <a:bodyPr>
            <a:normAutofit lnSpcReduction="10000"/>
          </a:bodyPr>
          <a:lstStyle/>
          <a:p>
            <a:pPr lvl="1"/>
            <a:r>
              <a:rPr lang="en-US" altLang="en-US" sz="2400" dirty="0">
                <a:latin typeface="Arial" panose="020B0604020202020204" pitchFamily="34" charset="0"/>
                <a:cs typeface="Arial" panose="020B0604020202020204" pitchFamily="34" charset="0"/>
              </a:rPr>
              <a:t>Medical Necessity as it relates to coding – 30.6.1 – Evaluation and Management Services – Medical Necessity is the overarching criteria in addition to the individual elements of the CPT Codes </a:t>
            </a:r>
          </a:p>
          <a:p>
            <a:pPr lvl="1"/>
            <a:r>
              <a:rPr lang="en-US" altLang="en-US" sz="2400" dirty="0">
                <a:latin typeface="Arial" panose="020B0604020202020204" pitchFamily="34" charset="0"/>
                <a:cs typeface="Arial" panose="020B0604020202020204" pitchFamily="34" charset="0"/>
              </a:rPr>
              <a:t>History</a:t>
            </a:r>
          </a:p>
          <a:p>
            <a:pPr lvl="2"/>
            <a:r>
              <a:rPr lang="en-US" altLang="en-US" sz="2000" dirty="0">
                <a:latin typeface="Arial" panose="020B0604020202020204" pitchFamily="34" charset="0"/>
                <a:cs typeface="Arial" panose="020B0604020202020204" pitchFamily="34" charset="0"/>
              </a:rPr>
              <a:t>Medical Necessity and how we use it to determine the level of intensity for an encounter</a:t>
            </a:r>
          </a:p>
          <a:p>
            <a:pPr lvl="2"/>
            <a:r>
              <a:rPr lang="en-US" altLang="en-US" sz="2000" dirty="0">
                <a:latin typeface="Arial" panose="020B0604020202020204" pitchFamily="34" charset="0"/>
                <a:cs typeface="Arial" panose="020B0604020202020204" pitchFamily="34" charset="0"/>
              </a:rPr>
              <a:t>Chief Complaint</a:t>
            </a:r>
          </a:p>
          <a:p>
            <a:pPr lvl="2"/>
            <a:r>
              <a:rPr lang="en-US" altLang="en-US" sz="2000" dirty="0">
                <a:latin typeface="Arial" panose="020B0604020202020204" pitchFamily="34" charset="0"/>
                <a:cs typeface="Arial" panose="020B0604020202020204" pitchFamily="34" charset="0"/>
              </a:rPr>
              <a:t>History – Focus on the History of Present Illness / the history should be clinically relevant</a:t>
            </a:r>
          </a:p>
          <a:p>
            <a:pPr lvl="2"/>
            <a:r>
              <a:rPr lang="en-US" altLang="en-US" sz="2000" dirty="0">
                <a:latin typeface="Arial" panose="020B0604020202020204" pitchFamily="34" charset="0"/>
                <a:cs typeface="Arial" panose="020B0604020202020204" pitchFamily="34" charset="0"/>
              </a:rPr>
              <a:t>Exam – It needs to be clinically relevant</a:t>
            </a:r>
          </a:p>
          <a:p>
            <a:pPr lvl="2"/>
            <a:r>
              <a:rPr lang="en-US" altLang="en-US" sz="2000" dirty="0">
                <a:latin typeface="Arial" panose="020B0604020202020204" pitchFamily="34" charset="0"/>
                <a:cs typeface="Arial" panose="020B0604020202020204" pitchFamily="34" charset="0"/>
              </a:rPr>
              <a:t>Medical-Decision Making – This has changed in 2021. Expect further guidance from the MACs and CMS in the coming months. </a:t>
            </a:r>
          </a:p>
        </p:txBody>
      </p:sp>
    </p:spTree>
    <p:extLst>
      <p:ext uri="{BB962C8B-B14F-4D97-AF65-F5344CB8AC3E}">
        <p14:creationId xmlns:p14="http://schemas.microsoft.com/office/powerpoint/2010/main" val="32851599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96CF3-7A64-4D96-B6BD-7ACC255D5895}"/>
              </a:ext>
            </a:extLst>
          </p:cNvPr>
          <p:cNvSpPr>
            <a:spLocks noGrp="1"/>
          </p:cNvSpPr>
          <p:nvPr>
            <p:ph type="title"/>
          </p:nvPr>
        </p:nvSpPr>
        <p:spPr/>
        <p:txBody>
          <a:bodyPr/>
          <a:lstStyle/>
          <a:p>
            <a:r>
              <a:rPr lang="en-US" dirty="0"/>
              <a:t>Defining “Medical Necessity”</a:t>
            </a:r>
          </a:p>
        </p:txBody>
      </p:sp>
      <p:sp>
        <p:nvSpPr>
          <p:cNvPr id="3" name="Content Placeholder 2">
            <a:extLst>
              <a:ext uri="{FF2B5EF4-FFF2-40B4-BE49-F238E27FC236}">
                <a16:creationId xmlns:a16="http://schemas.microsoft.com/office/drawing/2014/main" id="{7BFB3EBB-9BA6-43F4-BF95-D6934C0CCBD5}"/>
              </a:ext>
            </a:extLst>
          </p:cNvPr>
          <p:cNvSpPr>
            <a:spLocks noGrp="1"/>
          </p:cNvSpPr>
          <p:nvPr>
            <p:ph idx="1"/>
          </p:nvPr>
        </p:nvSpPr>
        <p:spPr>
          <a:xfrm>
            <a:off x="609600" y="1223819"/>
            <a:ext cx="10972800" cy="4191001"/>
          </a:xfrm>
        </p:spPr>
        <p:txBody>
          <a:bodyPr>
            <a:noAutofit/>
          </a:bodyPr>
          <a:lstStyle/>
          <a:p>
            <a:pPr>
              <a:buFont typeface="Arial" panose="020B0604020202020204" pitchFamily="34" charset="0"/>
              <a:buNone/>
            </a:pPr>
            <a:r>
              <a:rPr lang="en-US" altLang="en-US" sz="2100" dirty="0">
                <a:latin typeface="Arial" panose="020B0604020202020204" pitchFamily="34" charset="0"/>
                <a:cs typeface="Arial" panose="020B0604020202020204" pitchFamily="34" charset="0"/>
              </a:rPr>
              <a:t>	“Medically Necessary” or “Medical Necessity” shall mean health care services that a physician, exercising prudent clinical judgment, would provide to a patient for the purpose of preventing, evaluating, diagnosing or treating an illness, injury, disease or its symptoms, and that are: a) </a:t>
            </a:r>
            <a:r>
              <a:rPr lang="en-US" altLang="en-US" sz="2100" i="1" u="sng" dirty="0">
                <a:latin typeface="Arial" panose="020B0604020202020204" pitchFamily="34" charset="0"/>
                <a:cs typeface="Arial" panose="020B0604020202020204" pitchFamily="34" charset="0"/>
              </a:rPr>
              <a:t>in accordance with generally accepted standards of medical practice;</a:t>
            </a:r>
            <a:r>
              <a:rPr lang="en-US" altLang="en-US" sz="2100" dirty="0">
                <a:latin typeface="Arial" panose="020B0604020202020204" pitchFamily="34" charset="0"/>
                <a:cs typeface="Arial" panose="020B0604020202020204" pitchFamily="34" charset="0"/>
              </a:rPr>
              <a:t> b) clinically appropriate, in terms of type, frequency, extent, site and duration, and considered effective for the patient's illness, injury or disease; and c) not primarily for the convenience of the patient, physician or other health care provider, and not more costly than an alternative service or sequence of services at least as likely to produce equivalent therapeutic or diagnostic results as to the diagnosis or treatment of that patient's illness, injury or disease. </a:t>
            </a:r>
          </a:p>
          <a:p>
            <a:pPr>
              <a:buFont typeface="Arial" panose="020B0604020202020204" pitchFamily="34" charset="0"/>
              <a:buNone/>
            </a:pPr>
            <a:endParaRPr lang="en-US" altLang="en-US" sz="2100" dirty="0">
              <a:latin typeface="Arial" panose="020B0604020202020204" pitchFamily="34" charset="0"/>
              <a:cs typeface="Arial" panose="020B0604020202020204" pitchFamily="34" charset="0"/>
            </a:endParaRPr>
          </a:p>
          <a:p>
            <a:pPr>
              <a:buFont typeface="Arial" panose="020B0604020202020204" pitchFamily="34" charset="0"/>
              <a:buNone/>
            </a:pPr>
            <a:r>
              <a:rPr lang="en-US" altLang="en-US" sz="2100" dirty="0">
                <a:latin typeface="Arial" panose="020B0604020202020204" pitchFamily="34" charset="0"/>
                <a:cs typeface="Arial" panose="020B0604020202020204" pitchFamily="34" charset="0"/>
              </a:rPr>
              <a:t>	</a:t>
            </a:r>
            <a:r>
              <a:rPr lang="en-US" altLang="en-US" sz="2100" i="1" dirty="0">
                <a:solidFill>
                  <a:srgbClr val="FF0000"/>
                </a:solidFill>
                <a:latin typeface="Arial" panose="020B0604020202020204" pitchFamily="34" charset="0"/>
                <a:cs typeface="Arial" panose="020B0604020202020204" pitchFamily="34" charset="0"/>
              </a:rPr>
              <a:t>“Generally accepted standards of medical practice” means standards that are based on credible scientific evidence published in peer‐reviewed medical literature generally recognized by the relevant medical community or otherwise consistent with the standards set forth in policy issues involving clinical judgment.</a:t>
            </a:r>
          </a:p>
        </p:txBody>
      </p:sp>
    </p:spTree>
    <p:extLst>
      <p:ext uri="{BB962C8B-B14F-4D97-AF65-F5344CB8AC3E}">
        <p14:creationId xmlns:p14="http://schemas.microsoft.com/office/powerpoint/2010/main" val="19418875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B8BB7-D80B-441B-B102-91E594B0C2DE}"/>
              </a:ext>
            </a:extLst>
          </p:cNvPr>
          <p:cNvSpPr>
            <a:spLocks noGrp="1"/>
          </p:cNvSpPr>
          <p:nvPr>
            <p:ph type="title"/>
          </p:nvPr>
        </p:nvSpPr>
        <p:spPr/>
        <p:txBody>
          <a:bodyPr>
            <a:normAutofit/>
          </a:bodyPr>
          <a:lstStyle/>
          <a:p>
            <a:r>
              <a:rPr lang="en-US" dirty="0"/>
              <a:t>The False Claims Act</a:t>
            </a:r>
          </a:p>
        </p:txBody>
      </p:sp>
      <p:sp>
        <p:nvSpPr>
          <p:cNvPr id="3" name="Content Placeholder 2">
            <a:extLst>
              <a:ext uri="{FF2B5EF4-FFF2-40B4-BE49-F238E27FC236}">
                <a16:creationId xmlns:a16="http://schemas.microsoft.com/office/drawing/2014/main" id="{2535F962-7226-4F13-A3FD-E7DB0D02FF1B}"/>
              </a:ext>
            </a:extLst>
          </p:cNvPr>
          <p:cNvSpPr>
            <a:spLocks noGrp="1"/>
          </p:cNvSpPr>
          <p:nvPr>
            <p:ph idx="1"/>
          </p:nvPr>
        </p:nvSpPr>
        <p:spPr/>
        <p:txBody>
          <a:bodyPr>
            <a:normAutofit fontScale="92500" lnSpcReduction="20000"/>
          </a:bodyPr>
          <a:lstStyle/>
          <a:p>
            <a:r>
              <a:rPr lang="en-US" altLang="en-US" sz="1700" dirty="0">
                <a:latin typeface="Arial" panose="020B0604020202020204" pitchFamily="34" charset="0"/>
                <a:cs typeface="Arial" panose="020B0604020202020204" pitchFamily="34" charset="0"/>
              </a:rPr>
              <a:t>Under the FCA, a person is deemed to have acted “knowingly” when the person “acts in deliberate ignorance of the truth or falsity of the information; or acts in reckless disregard of the truth or falsity of the information.” </a:t>
            </a:r>
          </a:p>
          <a:p>
            <a:pPr lvl="1"/>
            <a:r>
              <a:rPr lang="en-US" altLang="en-US" sz="1400" dirty="0">
                <a:solidFill>
                  <a:srgbClr val="FF0000"/>
                </a:solidFill>
                <a:latin typeface="Arial" panose="020B0604020202020204" pitchFamily="34" charset="0"/>
                <a:cs typeface="Arial" panose="020B0604020202020204" pitchFamily="34" charset="0"/>
              </a:rPr>
              <a:t>31 U.S.C. § 3729(b). </a:t>
            </a:r>
          </a:p>
          <a:p>
            <a:r>
              <a:rPr lang="en-US" altLang="en-US" sz="1700" dirty="0">
                <a:latin typeface="Arial" panose="020B0604020202020204" pitchFamily="34" charset="0"/>
                <a:cs typeface="Arial" panose="020B0604020202020204" pitchFamily="34" charset="0"/>
              </a:rPr>
              <a:t>As the Ninth Circuit has pointed out, the FCA knowledge standard does not extend to honest mistakes, but only to “lies.” “Claims are not ‘false’ under the FCA unless they are furnished in violation of some controlling rule, regulation or standard”. </a:t>
            </a:r>
          </a:p>
          <a:p>
            <a:pPr lvl="1"/>
            <a:r>
              <a:rPr lang="en-US" altLang="en-US" sz="1400" i="1" dirty="0">
                <a:solidFill>
                  <a:srgbClr val="FF0000"/>
                </a:solidFill>
                <a:latin typeface="Arial" panose="020B0604020202020204" pitchFamily="34" charset="0"/>
                <a:cs typeface="Arial" panose="020B0604020202020204" pitchFamily="34" charset="0"/>
              </a:rPr>
              <a:t>See, e.g., United States ex rel. Local 342 v. Caputo Co.,</a:t>
            </a:r>
            <a:r>
              <a:rPr lang="en-US" altLang="en-US" sz="1400" dirty="0">
                <a:solidFill>
                  <a:srgbClr val="FF0000"/>
                </a:solidFill>
                <a:latin typeface="Arial" panose="020B0604020202020204" pitchFamily="34" charset="0"/>
                <a:cs typeface="Arial" panose="020B0604020202020204" pitchFamily="34" charset="0"/>
              </a:rPr>
              <a:t> 321 F.3d 926, 933 (9th Cir.2003); </a:t>
            </a:r>
            <a:r>
              <a:rPr lang="en-US" altLang="en-US" sz="1400" i="1" dirty="0">
                <a:solidFill>
                  <a:srgbClr val="FF0000"/>
                </a:solidFill>
                <a:latin typeface="Arial" panose="020B0604020202020204" pitchFamily="34" charset="0"/>
                <a:cs typeface="Arial" panose="020B0604020202020204" pitchFamily="34" charset="0"/>
              </a:rPr>
              <a:t>United States v. Southland Mgmt. Corp.,</a:t>
            </a:r>
            <a:r>
              <a:rPr lang="en-US" altLang="en-US" sz="1400" dirty="0">
                <a:solidFill>
                  <a:srgbClr val="FF0000"/>
                </a:solidFill>
                <a:latin typeface="Arial" panose="020B0604020202020204" pitchFamily="34" charset="0"/>
                <a:cs typeface="Arial" panose="020B0604020202020204" pitchFamily="34" charset="0"/>
              </a:rPr>
              <a:t> 326 F.3d 669, 674-75 (5th Cir.2003) (“[W]hether a claim is valid depends on the contract, regulation, or statute that supposedly warrants it. </a:t>
            </a:r>
          </a:p>
          <a:p>
            <a:r>
              <a:rPr lang="en-US" altLang="en-US" sz="1700" dirty="0">
                <a:latin typeface="Arial" panose="020B0604020202020204" pitchFamily="34" charset="0"/>
                <a:cs typeface="Arial" panose="020B0604020202020204" pitchFamily="34" charset="0"/>
              </a:rPr>
              <a:t>It is only those claims for money or property to which a Defendant is not entitled that are ‘false’ for purposes of the False Claims Act”) (citation omitted) (en banc); </a:t>
            </a:r>
          </a:p>
          <a:p>
            <a:pPr lvl="1"/>
            <a:r>
              <a:rPr lang="en-US" altLang="en-US" sz="1400" i="1" dirty="0">
                <a:solidFill>
                  <a:srgbClr val="FF0000"/>
                </a:solidFill>
                <a:latin typeface="Arial" panose="020B0604020202020204" pitchFamily="34" charset="0"/>
                <a:cs typeface="Arial" panose="020B0604020202020204" pitchFamily="34" charset="0"/>
              </a:rPr>
              <a:t>United States ex rel. Hochman v. Nackman,</a:t>
            </a:r>
            <a:r>
              <a:rPr lang="en-US" altLang="en-US" sz="1400" dirty="0">
                <a:solidFill>
                  <a:srgbClr val="FF0000"/>
                </a:solidFill>
                <a:latin typeface="Arial" panose="020B0604020202020204" pitchFamily="34" charset="0"/>
                <a:cs typeface="Arial" panose="020B0604020202020204" pitchFamily="34" charset="0"/>
              </a:rPr>
              <a:t> 145 F.3d 1069, 1073-74 (9th Cir.1998) (no falsity when Defendants' acts conformed with Veteran Administration payment guidelines); </a:t>
            </a:r>
          </a:p>
          <a:p>
            <a:pPr lvl="1"/>
            <a:r>
              <a:rPr lang="en-US" altLang="en-US" sz="1400" i="1" dirty="0">
                <a:solidFill>
                  <a:srgbClr val="FF0000"/>
                </a:solidFill>
                <a:latin typeface="Arial" panose="020B0604020202020204" pitchFamily="34" charset="0"/>
                <a:cs typeface="Arial" panose="020B0604020202020204" pitchFamily="34" charset="0"/>
              </a:rPr>
              <a:t>United States ex rel. Lindenthal v. Gen. Dynamics Corp.,</a:t>
            </a:r>
            <a:r>
              <a:rPr lang="en-US" altLang="en-US" sz="1400" dirty="0">
                <a:solidFill>
                  <a:srgbClr val="FF0000"/>
                </a:solidFill>
                <a:latin typeface="Arial" panose="020B0604020202020204" pitchFamily="34" charset="0"/>
                <a:cs typeface="Arial" panose="020B0604020202020204" pitchFamily="34" charset="0"/>
              </a:rPr>
              <a:t> 61 F.3d 1402, 1412 (9th Cir.1995) (whistleblower's FCA claims for payment based on work that satisfied contractual obligations “could not have been ‘false or fraudulent’ within the meaning of the [False Claims Act]”); </a:t>
            </a:r>
          </a:p>
          <a:p>
            <a:pPr lvl="1"/>
            <a:r>
              <a:rPr lang="en-US" altLang="en-US" sz="1400" i="1" dirty="0">
                <a:solidFill>
                  <a:srgbClr val="FF0000"/>
                </a:solidFill>
                <a:latin typeface="Arial" panose="020B0604020202020204" pitchFamily="34" charset="0"/>
                <a:cs typeface="Arial" panose="020B0604020202020204" pitchFamily="34" charset="0"/>
              </a:rPr>
              <a:t>United States ex rel. Glass v. Medtronic, Inc.,</a:t>
            </a:r>
            <a:r>
              <a:rPr lang="en-US" altLang="en-US" sz="1400" dirty="0">
                <a:solidFill>
                  <a:srgbClr val="FF0000"/>
                </a:solidFill>
                <a:latin typeface="Arial" panose="020B0604020202020204" pitchFamily="34" charset="0"/>
                <a:cs typeface="Arial" panose="020B0604020202020204" pitchFamily="34" charset="0"/>
              </a:rPr>
              <a:t> 957 F.2d 605, 608 (8th Cir.1992) (a statement cannot be “false” or “fraudulent” under FCA when the statement is consistent with regulations governing program). </a:t>
            </a:r>
          </a:p>
          <a:p>
            <a:pPr lvl="1"/>
            <a:r>
              <a:rPr lang="en-US" altLang="en-US" sz="1400" i="1" dirty="0">
                <a:solidFill>
                  <a:srgbClr val="FF0000"/>
                </a:solidFill>
                <a:latin typeface="Arial" panose="020B0604020202020204" pitchFamily="34" charset="0"/>
                <a:cs typeface="Arial" panose="020B0604020202020204" pitchFamily="34" charset="0"/>
              </a:rPr>
              <a:t>Additionally, a Defendant does not knowingly submit false claims when he follows Government instructions regarding the claims. See United States ex rel. Butler v. Hughes Helicopters, Inc., 71 F.3d 321 (9th Cir.1995); Wang v. FMC Corp., 975 F.2d 1412, 1421 (9th Cir.1992).</a:t>
            </a:r>
          </a:p>
        </p:txBody>
      </p:sp>
    </p:spTree>
    <p:extLst>
      <p:ext uri="{BB962C8B-B14F-4D97-AF65-F5344CB8AC3E}">
        <p14:creationId xmlns:p14="http://schemas.microsoft.com/office/powerpoint/2010/main" val="7439329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390E8-4880-495F-AE3F-4213B12C7ED0}"/>
              </a:ext>
            </a:extLst>
          </p:cNvPr>
          <p:cNvSpPr>
            <a:spLocks noGrp="1"/>
          </p:cNvSpPr>
          <p:nvPr>
            <p:ph type="title"/>
          </p:nvPr>
        </p:nvSpPr>
        <p:spPr/>
        <p:txBody>
          <a:bodyPr/>
          <a:lstStyle/>
          <a:p>
            <a:r>
              <a:rPr lang="en-US" dirty="0"/>
              <a:t>Determining Medical Necessity</a:t>
            </a:r>
          </a:p>
        </p:txBody>
      </p:sp>
      <p:sp>
        <p:nvSpPr>
          <p:cNvPr id="3" name="Content Placeholder 2">
            <a:extLst>
              <a:ext uri="{FF2B5EF4-FFF2-40B4-BE49-F238E27FC236}">
                <a16:creationId xmlns:a16="http://schemas.microsoft.com/office/drawing/2014/main" id="{BC3FE58D-0946-4AB5-8A43-65B82C222875}"/>
              </a:ext>
            </a:extLst>
          </p:cNvPr>
          <p:cNvSpPr>
            <a:spLocks noGrp="1"/>
          </p:cNvSpPr>
          <p:nvPr>
            <p:ph idx="1"/>
          </p:nvPr>
        </p:nvSpPr>
        <p:spPr/>
        <p:txBody>
          <a:bodyPr>
            <a:normAutofit/>
          </a:bodyPr>
          <a:lstStyle/>
          <a:p>
            <a:pPr>
              <a:buFont typeface="Arial" panose="020B0604020202020204" pitchFamily="34" charset="0"/>
              <a:buNone/>
            </a:pPr>
            <a:r>
              <a:rPr lang="en-US" altLang="en-US" sz="2400" u="sng" dirty="0">
                <a:latin typeface="Arial" panose="020B0604020202020204" pitchFamily="34" charset="0"/>
                <a:cs typeface="Arial" panose="020B0604020202020204" pitchFamily="34" charset="0"/>
              </a:rPr>
              <a:t>Clinical Review Judgment </a:t>
            </a:r>
            <a:endParaRPr lang="en-US" altLang="en-US" sz="2400" dirty="0">
              <a:latin typeface="Arial" panose="020B0604020202020204" pitchFamily="34" charset="0"/>
              <a:cs typeface="Arial" panose="020B0604020202020204" pitchFamily="34" charset="0"/>
            </a:endParaRPr>
          </a:p>
          <a:p>
            <a:pPr lvl="1"/>
            <a:r>
              <a:rPr lang="en-US" altLang="en-US" sz="2400" b="1" dirty="0">
                <a:latin typeface="Arial" panose="020B0604020202020204" pitchFamily="34" charset="0"/>
                <a:cs typeface="Arial" panose="020B0604020202020204" pitchFamily="34" charset="0"/>
              </a:rPr>
              <a:t>Clinical review judgment involves two steps: </a:t>
            </a:r>
          </a:p>
          <a:p>
            <a:pPr lvl="1"/>
            <a:r>
              <a:rPr lang="en-US" altLang="en-US" sz="2400" dirty="0">
                <a:latin typeface="Arial" panose="020B0604020202020204" pitchFamily="34" charset="0"/>
                <a:cs typeface="Arial" panose="020B0604020202020204" pitchFamily="34" charset="0"/>
              </a:rPr>
              <a:t>The synthesis of all submitted medical record information (e.g. progress notes, diagnostic findings, medications, nursing notes, etc.) to create a longitudinal clinical picture of the patient and, </a:t>
            </a:r>
          </a:p>
          <a:p>
            <a:pPr lvl="1"/>
            <a:r>
              <a:rPr lang="en-US" altLang="en-US" sz="2400" dirty="0">
                <a:latin typeface="Arial" panose="020B0604020202020204" pitchFamily="34" charset="0"/>
                <a:cs typeface="Arial" panose="020B0604020202020204" pitchFamily="34" charset="0"/>
              </a:rPr>
              <a:t>The application of this clinical picture to the review criteria is to make a reviewer determination on whether the clinical requirements in the relevant policy have been met. MAC, CERT, RAC, and ZPIC/UPIC clinical review staff shall use clinical review judgment when making medical record review determinations about a claim. </a:t>
            </a:r>
          </a:p>
        </p:txBody>
      </p:sp>
    </p:spTree>
    <p:extLst>
      <p:ext uri="{BB962C8B-B14F-4D97-AF65-F5344CB8AC3E}">
        <p14:creationId xmlns:p14="http://schemas.microsoft.com/office/powerpoint/2010/main" val="28847993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4B69-813D-424B-8026-5F34EF186D94}"/>
              </a:ext>
            </a:extLst>
          </p:cNvPr>
          <p:cNvSpPr>
            <a:spLocks noGrp="1"/>
          </p:cNvSpPr>
          <p:nvPr>
            <p:ph type="title"/>
          </p:nvPr>
        </p:nvSpPr>
        <p:spPr/>
        <p:txBody>
          <a:bodyPr/>
          <a:lstStyle/>
          <a:p>
            <a:r>
              <a:rPr lang="en-US" dirty="0"/>
              <a:t>Incident-to</a:t>
            </a:r>
          </a:p>
        </p:txBody>
      </p:sp>
      <p:sp>
        <p:nvSpPr>
          <p:cNvPr id="3" name="Content Placeholder 2">
            <a:extLst>
              <a:ext uri="{FF2B5EF4-FFF2-40B4-BE49-F238E27FC236}">
                <a16:creationId xmlns:a16="http://schemas.microsoft.com/office/drawing/2014/main" id="{F09A388C-ADEE-4CF4-B88D-3482FA6B37E4}"/>
              </a:ext>
            </a:extLst>
          </p:cNvPr>
          <p:cNvSpPr>
            <a:spLocks noGrp="1"/>
          </p:cNvSpPr>
          <p:nvPr>
            <p:ph idx="1"/>
          </p:nvPr>
        </p:nvSpPr>
        <p:spPr/>
        <p:txBody>
          <a:bodyPr/>
          <a:lstStyle/>
          <a:p>
            <a:r>
              <a:rPr lang="en-US" altLang="en-US" sz="2800" dirty="0">
                <a:latin typeface="Arial" panose="020B0604020202020204" pitchFamily="34" charset="0"/>
                <a:cs typeface="Arial" panose="020B0604020202020204" pitchFamily="34" charset="0"/>
              </a:rPr>
              <a:t>I-2 Services and the specifics: </a:t>
            </a:r>
          </a:p>
          <a:p>
            <a:pPr lvl="1"/>
            <a:r>
              <a:rPr lang="en-US" altLang="en-US" sz="2400" dirty="0">
                <a:latin typeface="Arial" panose="020B0604020202020204" pitchFamily="34" charset="0"/>
                <a:cs typeface="Arial" panose="020B0604020202020204" pitchFamily="34" charset="0"/>
              </a:rPr>
              <a:t>Direct Supervision</a:t>
            </a:r>
          </a:p>
          <a:p>
            <a:pPr lvl="1"/>
            <a:r>
              <a:rPr lang="en-US" altLang="en-US" sz="2400" dirty="0">
                <a:latin typeface="Arial" panose="020B0604020202020204" pitchFamily="34" charset="0"/>
                <a:cs typeface="Arial" panose="020B0604020202020204" pitchFamily="34" charset="0"/>
              </a:rPr>
              <a:t>Immediately Available</a:t>
            </a:r>
          </a:p>
          <a:p>
            <a:pPr lvl="1"/>
            <a:r>
              <a:rPr lang="en-US" altLang="en-US" sz="2400" dirty="0">
                <a:latin typeface="Arial" panose="020B0604020202020204" pitchFamily="34" charset="0"/>
                <a:cs typeface="Arial" panose="020B0604020202020204" pitchFamily="34" charset="0"/>
              </a:rPr>
              <a:t>Treatment Plan must be established by a Physician</a:t>
            </a:r>
          </a:p>
          <a:p>
            <a:pPr lvl="1"/>
            <a:r>
              <a:rPr lang="en-US" altLang="en-US" sz="2400" dirty="0">
                <a:latin typeface="Arial" panose="020B0604020202020204" pitchFamily="34" charset="0"/>
                <a:cs typeface="Arial" panose="020B0604020202020204" pitchFamily="34" charset="0"/>
              </a:rPr>
              <a:t>Changes to a treatment plan made by the NPP results in the visit being billed under their number</a:t>
            </a:r>
          </a:p>
        </p:txBody>
      </p:sp>
    </p:spTree>
    <p:extLst>
      <p:ext uri="{BB962C8B-B14F-4D97-AF65-F5344CB8AC3E}">
        <p14:creationId xmlns:p14="http://schemas.microsoft.com/office/powerpoint/2010/main" val="1603770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5ADB-D879-4D14-BE71-26B4698A9943}"/>
              </a:ext>
            </a:extLst>
          </p:cNvPr>
          <p:cNvSpPr>
            <a:spLocks noGrp="1"/>
          </p:cNvSpPr>
          <p:nvPr>
            <p:ph type="title"/>
          </p:nvPr>
        </p:nvSpPr>
        <p:spPr/>
        <p:txBody>
          <a:bodyPr>
            <a:normAutofit fontScale="90000"/>
          </a:bodyPr>
          <a:lstStyle/>
          <a:p>
            <a:r>
              <a:rPr lang="en-US" sz="4000" dirty="0"/>
              <a:t>Giveaways</a:t>
            </a:r>
            <a:r>
              <a:rPr lang="en-US" dirty="0"/>
              <a:t>: </a:t>
            </a:r>
            <a:br>
              <a:rPr lang="en-US" dirty="0"/>
            </a:br>
            <a:r>
              <a:rPr lang="en-US" sz="4000" dirty="0"/>
              <a:t>My Thanks for You Attending This Session! </a:t>
            </a:r>
          </a:p>
        </p:txBody>
      </p:sp>
      <p:sp>
        <p:nvSpPr>
          <p:cNvPr id="4" name="Slide Number Placeholder 3">
            <a:extLst>
              <a:ext uri="{FF2B5EF4-FFF2-40B4-BE49-F238E27FC236}">
                <a16:creationId xmlns:a16="http://schemas.microsoft.com/office/drawing/2014/main" id="{787E7D7A-83A3-4CA8-B1E3-BBED0D2FC6B5}"/>
              </a:ext>
            </a:extLst>
          </p:cNvPr>
          <p:cNvSpPr>
            <a:spLocks noGrp="1"/>
          </p:cNvSpPr>
          <p:nvPr>
            <p:ph type="sldNum" sz="quarter" idx="4294967295"/>
          </p:nvPr>
        </p:nvSpPr>
        <p:spPr>
          <a:xfrm>
            <a:off x="9448800" y="6356350"/>
            <a:ext cx="2743200" cy="365125"/>
          </a:xfrm>
          <a:prstGeom prst="rect">
            <a:avLst/>
          </a:prstGeom>
        </p:spPr>
        <p:txBody>
          <a:bodyPr/>
          <a:lstStyle/>
          <a:p>
            <a:fld id="{C7F5B564-B1BD-40A3-9473-8F1815F166A5}" type="slidenum">
              <a:rPr lang="en-AU" smtClean="0"/>
              <a:pPr/>
              <a:t>6</a:t>
            </a:fld>
            <a:endParaRPr lang="en-AU" dirty="0"/>
          </a:p>
        </p:txBody>
      </p:sp>
      <p:pic>
        <p:nvPicPr>
          <p:cNvPr id="6" name="Picture 5">
            <a:extLst>
              <a:ext uri="{FF2B5EF4-FFF2-40B4-BE49-F238E27FC236}">
                <a16:creationId xmlns:a16="http://schemas.microsoft.com/office/drawing/2014/main" id="{B9BE4B6C-2B1D-4341-9910-96B05CF54635}"/>
              </a:ext>
            </a:extLst>
          </p:cNvPr>
          <p:cNvPicPr>
            <a:picLocks noChangeAspect="1"/>
          </p:cNvPicPr>
          <p:nvPr/>
        </p:nvPicPr>
        <p:blipFill>
          <a:blip r:embed="rId2"/>
          <a:stretch>
            <a:fillRect/>
          </a:stretch>
        </p:blipFill>
        <p:spPr>
          <a:xfrm>
            <a:off x="889944" y="1561599"/>
            <a:ext cx="3861751" cy="4794751"/>
          </a:xfrm>
          <a:prstGeom prst="rect">
            <a:avLst/>
          </a:prstGeom>
        </p:spPr>
      </p:pic>
      <p:pic>
        <p:nvPicPr>
          <p:cNvPr id="8" name="Picture 7">
            <a:extLst>
              <a:ext uri="{FF2B5EF4-FFF2-40B4-BE49-F238E27FC236}">
                <a16:creationId xmlns:a16="http://schemas.microsoft.com/office/drawing/2014/main" id="{75AE4CF0-20E3-4F92-8C3C-4BECFC014F66}"/>
              </a:ext>
            </a:extLst>
          </p:cNvPr>
          <p:cNvPicPr>
            <a:picLocks noChangeAspect="1"/>
          </p:cNvPicPr>
          <p:nvPr/>
        </p:nvPicPr>
        <p:blipFill>
          <a:blip r:embed="rId3"/>
          <a:stretch>
            <a:fillRect/>
          </a:stretch>
        </p:blipFill>
        <p:spPr>
          <a:xfrm>
            <a:off x="6356738" y="1659666"/>
            <a:ext cx="4621569" cy="4357145"/>
          </a:xfrm>
          <a:prstGeom prst="rect">
            <a:avLst/>
          </a:prstGeom>
        </p:spPr>
      </p:pic>
    </p:spTree>
    <p:extLst>
      <p:ext uri="{BB962C8B-B14F-4D97-AF65-F5344CB8AC3E}">
        <p14:creationId xmlns:p14="http://schemas.microsoft.com/office/powerpoint/2010/main" val="3054909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15094-5874-4397-BB9E-82CE79D4CB2D}"/>
              </a:ext>
            </a:extLst>
          </p:cNvPr>
          <p:cNvSpPr>
            <a:spLocks noGrp="1"/>
          </p:cNvSpPr>
          <p:nvPr>
            <p:ph type="title"/>
          </p:nvPr>
        </p:nvSpPr>
        <p:spPr/>
        <p:txBody>
          <a:bodyPr/>
          <a:lstStyle/>
          <a:p>
            <a:r>
              <a:rPr lang="en-US" dirty="0"/>
              <a:t>Split Shared Service</a:t>
            </a:r>
          </a:p>
        </p:txBody>
      </p:sp>
      <p:sp>
        <p:nvSpPr>
          <p:cNvPr id="3" name="Content Placeholder 2">
            <a:extLst>
              <a:ext uri="{FF2B5EF4-FFF2-40B4-BE49-F238E27FC236}">
                <a16:creationId xmlns:a16="http://schemas.microsoft.com/office/drawing/2014/main" id="{537DE535-6BDA-49BB-80C3-A6B83BD7818C}"/>
              </a:ext>
            </a:extLst>
          </p:cNvPr>
          <p:cNvSpPr>
            <a:spLocks noGrp="1"/>
          </p:cNvSpPr>
          <p:nvPr>
            <p:ph idx="1"/>
          </p:nvPr>
        </p:nvSpPr>
        <p:spPr>
          <a:xfrm>
            <a:off x="609600" y="1066800"/>
            <a:ext cx="10972800" cy="4191001"/>
          </a:xfrm>
        </p:spPr>
        <p:txBody>
          <a:bodyPr>
            <a:noAutofit/>
          </a:bodyPr>
          <a:lstStyle/>
          <a:p>
            <a:pPr marL="0" indent="0">
              <a:buNone/>
            </a:pPr>
            <a:r>
              <a:rPr lang="en-US" sz="1700" dirty="0"/>
              <a:t>CMS made significant changes to longstanding policies for split (or shared) E/M visits. Critical care services and certain visits occurring in skilled and non-skilled nursing facilities, which previously had been excluded, will be eligible for split (or shared) billing beginning January 1, 2022.</a:t>
            </a:r>
          </a:p>
          <a:p>
            <a:pPr lvl="1"/>
            <a:r>
              <a:rPr lang="en-US" sz="1700" dirty="0"/>
              <a:t>CMS changed the definition of a “substantive portion” of a split/shared service, which is used to determine if a claim for a service jointly performed by a PA (or NP) and physician can be billed under the physician’s name and National Provider Identifier (NPI) number. </a:t>
            </a:r>
          </a:p>
          <a:p>
            <a:pPr lvl="1"/>
            <a:r>
              <a:rPr lang="en-US" sz="1700" dirty="0"/>
              <a:t>Medicare payment is made at 100 percent when billed under the physician’s name as opposed to 85 percent if billed under the name of a PA or NP. </a:t>
            </a:r>
          </a:p>
          <a:p>
            <a:pPr lvl="1"/>
            <a:r>
              <a:rPr lang="en-US" sz="1700" dirty="0"/>
              <a:t>In order for the services to be billable under the physician’s name, the physician must perform a substantive portion of the service. For 2022, a substantive portion of the service by a physician is defined as: </a:t>
            </a:r>
          </a:p>
          <a:p>
            <a:pPr lvl="2"/>
            <a:r>
              <a:rPr lang="en-US" sz="1700" dirty="0"/>
              <a:t>1) the physician personally performing either the history, exam, or medical decision making (in its entirety), or </a:t>
            </a:r>
          </a:p>
          <a:p>
            <a:pPr lvl="2"/>
            <a:r>
              <a:rPr lang="en-US" sz="1700" dirty="0"/>
              <a:t>2) the physician spending more than half of the total time by both the physician and the PA (or NP) on face-to-face and non-face-to-face patient care activities.</a:t>
            </a:r>
          </a:p>
          <a:p>
            <a:pPr lvl="1"/>
            <a:r>
              <a:rPr lang="en-US" sz="1700" dirty="0"/>
              <a:t>For services already defined as time-based such as critical care and discharge management, the substantive portion of care can only be determined based on which health professional spent more than half the combined time providing care to the patient.</a:t>
            </a:r>
          </a:p>
        </p:txBody>
      </p:sp>
    </p:spTree>
    <p:extLst>
      <p:ext uri="{BB962C8B-B14F-4D97-AF65-F5344CB8AC3E}">
        <p14:creationId xmlns:p14="http://schemas.microsoft.com/office/powerpoint/2010/main" val="903060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15094-5874-4397-BB9E-82CE79D4CB2D}"/>
              </a:ext>
            </a:extLst>
          </p:cNvPr>
          <p:cNvSpPr>
            <a:spLocks noGrp="1"/>
          </p:cNvSpPr>
          <p:nvPr>
            <p:ph type="title"/>
          </p:nvPr>
        </p:nvSpPr>
        <p:spPr/>
        <p:txBody>
          <a:bodyPr/>
          <a:lstStyle/>
          <a:p>
            <a:r>
              <a:rPr lang="en-US" dirty="0"/>
              <a:t>Split Shared Service continued</a:t>
            </a:r>
          </a:p>
        </p:txBody>
      </p:sp>
      <p:sp>
        <p:nvSpPr>
          <p:cNvPr id="3" name="Content Placeholder 2">
            <a:extLst>
              <a:ext uri="{FF2B5EF4-FFF2-40B4-BE49-F238E27FC236}">
                <a16:creationId xmlns:a16="http://schemas.microsoft.com/office/drawing/2014/main" id="{537DE535-6BDA-49BB-80C3-A6B83BD7818C}"/>
              </a:ext>
            </a:extLst>
          </p:cNvPr>
          <p:cNvSpPr>
            <a:spLocks noGrp="1"/>
          </p:cNvSpPr>
          <p:nvPr>
            <p:ph idx="1"/>
          </p:nvPr>
        </p:nvSpPr>
        <p:spPr>
          <a:xfrm>
            <a:off x="609600" y="1177638"/>
            <a:ext cx="10972800" cy="4191001"/>
          </a:xfrm>
        </p:spPr>
        <p:txBody>
          <a:bodyPr>
            <a:noAutofit/>
          </a:bodyPr>
          <a:lstStyle/>
          <a:p>
            <a:pPr lvl="1"/>
            <a:r>
              <a:rPr lang="en-US" sz="1800" dirty="0"/>
              <a:t>For services already defined as time-based such as critical care and discharge management, the substantive portion of care can only be determined based on which health professional spent more than half the combined time providing care to the patient.</a:t>
            </a:r>
          </a:p>
          <a:p>
            <a:pPr lvl="1"/>
            <a:r>
              <a:rPr lang="en-US" sz="1800" dirty="0"/>
              <a:t>Beginning in 2023, only time will be used to define a substantive portion of care which means the health professional who spends the majority of time providing care to the patient is the one under whom the service should be billed.</a:t>
            </a:r>
          </a:p>
          <a:p>
            <a:pPr lvl="1"/>
            <a:r>
              <a:rPr lang="en-US" sz="1800" dirty="0"/>
              <a:t>Other requirements that must be met for a physician to bill a service as split/shared under their name/NPI</a:t>
            </a:r>
          </a:p>
          <a:p>
            <a:pPr lvl="2"/>
            <a:r>
              <a:rPr lang="en-US" sz="1800" dirty="0"/>
              <a:t>The physician and PA (or NP) must work for the same group</a:t>
            </a:r>
          </a:p>
          <a:p>
            <a:pPr lvl="2"/>
            <a:r>
              <a:rPr lang="en-US" sz="1800" dirty="0"/>
              <a:t>The physician and PA (or NP) must see the patient on the same calendar day</a:t>
            </a:r>
          </a:p>
          <a:p>
            <a:pPr lvl="2"/>
            <a:r>
              <a:rPr lang="en-US" sz="1800" dirty="0"/>
              <a:t>The services must be performed in a hospital, facility, or hospital outpatient office</a:t>
            </a:r>
          </a:p>
          <a:p>
            <a:pPr lvl="2"/>
            <a:r>
              <a:rPr lang="en-US" sz="1800" dirty="0"/>
              <a:t>Documentation in the medical record must identify the physician and nonphysician practitioner who performed the visit. The individual who performed the substantive portion of the visit (and therefore bills for the visit) must sign and date the medical record</a:t>
            </a:r>
          </a:p>
          <a:p>
            <a:r>
              <a:rPr lang="en-US" sz="1800" dirty="0"/>
              <a:t>CMS plan to require a modifier that will be required to be placed on split (or shared) claims to inform future policy considerations and help ensure program integrity. That modifier code has not yet been released.</a:t>
            </a:r>
          </a:p>
        </p:txBody>
      </p:sp>
    </p:spTree>
    <p:extLst>
      <p:ext uri="{BB962C8B-B14F-4D97-AF65-F5344CB8AC3E}">
        <p14:creationId xmlns:p14="http://schemas.microsoft.com/office/powerpoint/2010/main" val="14532523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3E41D4-C03F-4359-AF33-A7ADFFA33DE0}"/>
              </a:ext>
            </a:extLst>
          </p:cNvPr>
          <p:cNvSpPr>
            <a:spLocks noGrp="1"/>
          </p:cNvSpPr>
          <p:nvPr>
            <p:ph type="title"/>
          </p:nvPr>
        </p:nvSpPr>
        <p:spPr/>
        <p:txBody>
          <a:bodyPr>
            <a:normAutofit/>
          </a:bodyPr>
          <a:lstStyle/>
          <a:p>
            <a:r>
              <a:rPr lang="en-US" dirty="0"/>
              <a:t>Medicaid and Medicare 72 Hour Rule</a:t>
            </a:r>
          </a:p>
        </p:txBody>
      </p:sp>
      <p:sp>
        <p:nvSpPr>
          <p:cNvPr id="6" name="Content Placeholder 5">
            <a:extLst>
              <a:ext uri="{FF2B5EF4-FFF2-40B4-BE49-F238E27FC236}">
                <a16:creationId xmlns:a16="http://schemas.microsoft.com/office/drawing/2014/main" id="{B7F7D840-92EA-485C-93EE-206522A213A3}"/>
              </a:ext>
            </a:extLst>
          </p:cNvPr>
          <p:cNvSpPr>
            <a:spLocks noGrp="1"/>
          </p:cNvSpPr>
          <p:nvPr>
            <p:ph idx="1"/>
          </p:nvPr>
        </p:nvSpPr>
        <p:spPr/>
        <p:txBody>
          <a:bodyPr>
            <a:noAutofit/>
          </a:bodyPr>
          <a:lstStyle/>
          <a:p>
            <a:r>
              <a:rPr lang="en-US" sz="1800" b="1" dirty="0">
                <a:solidFill>
                  <a:schemeClr val="tx1"/>
                </a:solidFill>
                <a:latin typeface="Arial" panose="020B0604020202020204" pitchFamily="34" charset="0"/>
              </a:rPr>
              <a:t>Kentucky’s</a:t>
            </a:r>
            <a:r>
              <a:rPr lang="en-US" sz="1800" dirty="0">
                <a:solidFill>
                  <a:schemeClr val="tx1"/>
                </a:solidFill>
                <a:latin typeface="Arial" panose="020B0604020202020204" pitchFamily="34" charset="0"/>
              </a:rPr>
              <a:t> Medicaid rule regarding authentication of medical records and timing requirements.  907 Kentucky Administrative Regulations (KAR) 1:102 §2(4)(b)2 states: “The individual who provided the service shall date and sign the health record within seventy-two (72) hours from the date that the individual provided the service.”  Kentucky implemented this rule effective on </a:t>
            </a:r>
            <a:r>
              <a:rPr lang="en-US" sz="1800" b="1" dirty="0">
                <a:solidFill>
                  <a:schemeClr val="tx1"/>
                </a:solidFill>
                <a:latin typeface="Arial" panose="020B0604020202020204" pitchFamily="34" charset="0"/>
              </a:rPr>
              <a:t>July 6, 2015</a:t>
            </a:r>
            <a:r>
              <a:rPr lang="en-US" sz="1800" dirty="0">
                <a:solidFill>
                  <a:schemeClr val="tx1"/>
                </a:solidFill>
                <a:latin typeface="Arial" panose="020B0604020202020204" pitchFamily="34" charset="0"/>
              </a:rPr>
              <a:t>.</a:t>
            </a:r>
          </a:p>
          <a:p>
            <a:r>
              <a:rPr lang="en-US" sz="1800" b="1" dirty="0"/>
              <a:t>Alaska</a:t>
            </a:r>
            <a:r>
              <a:rPr lang="en-US" sz="1800" dirty="0"/>
              <a:t> 72 Hour Contemporaneous Documentation FAQs </a:t>
            </a:r>
          </a:p>
          <a:p>
            <a:pPr lvl="1"/>
            <a:r>
              <a:rPr lang="en-US" sz="1600" dirty="0"/>
              <a:t>Q1. Please clarify the 72-hour requirement for documentation of services; is this a straight 72 hours or is its 72 business hours. The 72-hour requirement applies to the initial documentation of services. The regulation states 72 hours from the end date of service. This is a straight 72 hours from the end of date of service. </a:t>
            </a:r>
          </a:p>
          <a:p>
            <a:pPr lvl="2"/>
            <a:r>
              <a:rPr lang="en-US" sz="1600" dirty="0"/>
              <a:t>An example is the date of service is June 15, 2018, the 72-hour clock starts at 12:00 am June 16, 2018, and is to be documented by 11:59 pm June 18, 2018. </a:t>
            </a:r>
          </a:p>
          <a:p>
            <a:pPr lvl="1"/>
            <a:r>
              <a:rPr lang="en-US" sz="1600" dirty="0"/>
              <a:t>Q2. What about weekends and holidays? The 72-hour requirement does not allow an extension for weekends and holidays.</a:t>
            </a:r>
          </a:p>
          <a:p>
            <a:pPr lvl="1"/>
            <a:r>
              <a:rPr lang="en-US" sz="1600" b="1" dirty="0"/>
              <a:t>Noridian</a:t>
            </a:r>
            <a:r>
              <a:rPr lang="en-US" sz="1600" dirty="0"/>
              <a:t> - Q3. After a service has been rendered, what amount of time is acceptable to Medicare for the doctor to sign the notes?</a:t>
            </a:r>
          </a:p>
          <a:p>
            <a:pPr lvl="2"/>
            <a:r>
              <a:rPr lang="en-US" sz="1600" dirty="0"/>
              <a:t>A3. In most cases, Noridian expects that the notes are signed at the time services are rendered. Further delays may require an explanation. See CMS Internet Only Manual (IOM), Publication 100-08, Medicare Program Integrity Manual, Section 3.3.2.5</a:t>
            </a:r>
          </a:p>
        </p:txBody>
      </p:sp>
    </p:spTree>
    <p:extLst>
      <p:ext uri="{BB962C8B-B14F-4D97-AF65-F5344CB8AC3E}">
        <p14:creationId xmlns:p14="http://schemas.microsoft.com/office/powerpoint/2010/main" val="18804031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C128-06B7-481A-9C2D-AE7DFCA12E6C}"/>
              </a:ext>
            </a:extLst>
          </p:cNvPr>
          <p:cNvSpPr>
            <a:spLocks noGrp="1"/>
          </p:cNvSpPr>
          <p:nvPr>
            <p:ph type="title"/>
          </p:nvPr>
        </p:nvSpPr>
        <p:spPr/>
        <p:txBody>
          <a:bodyPr/>
          <a:lstStyle/>
          <a:p>
            <a:r>
              <a:rPr lang="en-US" dirty="0"/>
              <a:t>Signature Requirements</a:t>
            </a:r>
          </a:p>
        </p:txBody>
      </p:sp>
      <p:sp>
        <p:nvSpPr>
          <p:cNvPr id="3" name="Content Placeholder 2">
            <a:extLst>
              <a:ext uri="{FF2B5EF4-FFF2-40B4-BE49-F238E27FC236}">
                <a16:creationId xmlns:a16="http://schemas.microsoft.com/office/drawing/2014/main" id="{99D5C755-E728-4B8C-AD9B-CEACAB1C3BEC}"/>
              </a:ext>
            </a:extLst>
          </p:cNvPr>
          <p:cNvSpPr>
            <a:spLocks noGrp="1"/>
          </p:cNvSpPr>
          <p:nvPr>
            <p:ph idx="1"/>
          </p:nvPr>
        </p:nvSpPr>
        <p:spPr/>
        <p:txBody>
          <a:bodyPr>
            <a:noAutofit/>
          </a:bodyPr>
          <a:lstStyle/>
          <a:p>
            <a:r>
              <a:rPr lang="en-US" sz="1800" dirty="0"/>
              <a:t>CMS’s vague guidance is found in Chapter 12 of the Manual in the following statement, “The service should be documented during, or as soon as practicable after it is provided in order to maintain an accurate medical record.” </a:t>
            </a:r>
          </a:p>
          <a:p>
            <a:r>
              <a:rPr lang="en-US" sz="1800" dirty="0"/>
              <a:t> Check with your MAC.  Some give reasonable direction: </a:t>
            </a:r>
          </a:p>
          <a:p>
            <a:pPr lvl="1"/>
            <a:r>
              <a:rPr lang="en-US" sz="1800" b="1" dirty="0"/>
              <a:t>WPS</a:t>
            </a:r>
            <a:r>
              <a:rPr lang="en-US" sz="1800" dirty="0"/>
              <a:t> which states, “A reasonable expectation would be no more than a couple of days away from the service itself.”  </a:t>
            </a:r>
          </a:p>
          <a:p>
            <a:pPr lvl="1"/>
            <a:r>
              <a:rPr lang="en-US" sz="1800" b="1" dirty="0"/>
              <a:t>Noridian</a:t>
            </a:r>
            <a:r>
              <a:rPr lang="en-US" sz="1800" dirty="0"/>
              <a:t> states that they expect, “In most cases the notes would be signed at the time services are rendered.”  </a:t>
            </a:r>
          </a:p>
          <a:p>
            <a:pPr lvl="1"/>
            <a:r>
              <a:rPr lang="en-US" sz="1800" b="1" dirty="0"/>
              <a:t>Palmetto</a:t>
            </a:r>
            <a:r>
              <a:rPr lang="en-US" sz="1800" dirty="0"/>
              <a:t> is a little more direct stating, “Providers should not add a late signature to the medical record, (beyond the short delay that occurs during the transcription process).” It is understood that there are circumstances, like waiting for transcription to be complete that might preclude signing the record at the time of service.  In general, it is best to sign the record at the time of service, if not within a day or two at the latest.</a:t>
            </a:r>
          </a:p>
          <a:p>
            <a:pPr lvl="1"/>
            <a:r>
              <a:rPr lang="en-US" sz="1800" dirty="0"/>
              <a:t>You may not add late signatures to orders or medical records (beyond the short delay that occurs during the transcription process). MLN Fact Sheet – Complying with Medicare Signatures - ICN 905364 May 2018</a:t>
            </a:r>
          </a:p>
        </p:txBody>
      </p:sp>
    </p:spTree>
    <p:extLst>
      <p:ext uri="{BB962C8B-B14F-4D97-AF65-F5344CB8AC3E}">
        <p14:creationId xmlns:p14="http://schemas.microsoft.com/office/powerpoint/2010/main" val="30329290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E176F-B5FC-CD79-A400-7C68F513A2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9ABBA5-2DE0-4B67-9914-D63AA9FC3BEB}"/>
              </a:ext>
            </a:extLst>
          </p:cNvPr>
          <p:cNvSpPr>
            <a:spLocks noGrp="1"/>
          </p:cNvSpPr>
          <p:nvPr>
            <p:ph idx="1"/>
          </p:nvPr>
        </p:nvSpPr>
        <p:spPr>
          <a:xfrm>
            <a:off x="609600" y="1066800"/>
            <a:ext cx="10972800" cy="4191001"/>
          </a:xfrm>
        </p:spPr>
        <p:txBody>
          <a:bodyPr>
            <a:noAutofit/>
          </a:bodyPr>
          <a:lstStyle/>
          <a:p>
            <a:r>
              <a:rPr lang="en-US" sz="1400" dirty="0"/>
              <a:t> </a:t>
            </a:r>
            <a:r>
              <a:rPr lang="en-US" sz="1400" dirty="0">
                <a:hlinkClick r:id="rId2"/>
              </a:rPr>
              <a:t>FCSO memo</a:t>
            </a:r>
            <a:r>
              <a:rPr lang="en-US" sz="1400" dirty="0"/>
              <a:t> (see pages 3-6), followed by practical compliance tips that apply to each issue raised.</a:t>
            </a:r>
          </a:p>
          <a:p>
            <a:r>
              <a:rPr lang="en-US" sz="1400" b="1" dirty="0"/>
              <a:t>Medicare Comment No. 1</a:t>
            </a:r>
            <a:endParaRPr lang="en-US" sz="1400" dirty="0"/>
          </a:p>
          <a:p>
            <a:pPr lvl="1"/>
            <a:r>
              <a:rPr lang="en-US" sz="1400" i="1" dirty="0"/>
              <a:t>“Medicare expects the documentation to be generated at the time of service or shortly thereafter. Delayed entries within a reasonable time frame (24 to 48 hours) are acceptable for purposes of clarification, error correction, the addition of information not initially available, and if certain unusual circumstances prevented the generation of the note at the time of service.”</a:t>
            </a:r>
            <a:endParaRPr lang="en-US" sz="1400" dirty="0"/>
          </a:p>
          <a:p>
            <a:r>
              <a:rPr lang="en-US" sz="1400" b="1" dirty="0"/>
              <a:t>Medicare Comment No. 2</a:t>
            </a:r>
            <a:endParaRPr lang="en-US" sz="1400" dirty="0"/>
          </a:p>
          <a:p>
            <a:pPr lvl="1"/>
            <a:r>
              <a:rPr lang="en-US" sz="1400" i="1" dirty="0"/>
              <a:t>“The medical record cannot be altered. Errors must be legibly corrected so that the reviewer can draw an inference as to their origin. These corrections or additions must be dated, preferably timed, and legibly signed or initialed.”</a:t>
            </a:r>
            <a:endParaRPr lang="en-US" sz="1400" dirty="0"/>
          </a:p>
          <a:p>
            <a:r>
              <a:rPr lang="en-US" sz="1400" b="1" dirty="0"/>
              <a:t>Medicare Comment No. 3</a:t>
            </a:r>
            <a:endParaRPr lang="en-US" sz="1400" dirty="0"/>
          </a:p>
          <a:p>
            <a:pPr lvl="1"/>
            <a:r>
              <a:rPr lang="en-US" sz="1400" dirty="0"/>
              <a:t>“</a:t>
            </a:r>
            <a:r>
              <a:rPr lang="en-US" sz="1400" i="1" dirty="0"/>
              <a:t>Every note must stand alone, i.e., the performed services must be documented at the outset. Delayed written explanations will be considered. They serve for clarification only and cannot be used to add and authenticate services billed and not documented at the time of service or to retrospectively substantiate medical necessity. For that, the medical record must stand on its own with the original entry corroborating that the service was rendered and was medically necessary.”</a:t>
            </a:r>
            <a:endParaRPr lang="en-US" sz="1400" dirty="0"/>
          </a:p>
          <a:p>
            <a:r>
              <a:rPr lang="en-US" sz="1400" b="1" dirty="0"/>
              <a:t>Medicare Comment No. 5</a:t>
            </a:r>
            <a:endParaRPr lang="en-US" sz="1400" dirty="0"/>
          </a:p>
          <a:p>
            <a:pPr lvl="1"/>
            <a:r>
              <a:rPr lang="en-US" sz="1400" i="1" dirty="0"/>
              <a:t>“Documentation is considered cloned when each entry in the medical record for a patient is worded exactly alike or similar to the previous entries. Cloning also occurs when medical documentation is exactly the same from patient to patient. It would not be expected that every patient had the exact same problem, symptoms, and required the exact same treatment.”</a:t>
            </a:r>
            <a:endParaRPr lang="en-US" sz="1400" dirty="0"/>
          </a:p>
          <a:p>
            <a:pPr lvl="1"/>
            <a:r>
              <a:rPr lang="en-US" sz="1400" i="1" dirty="0"/>
              <a:t>“Cloned documentation does not meet medical necessity requirements for coverage of services rendered due to the lack of specific, individual information. All documentation in the medical record must be specific to the patient and her/his situation at the time of the encounter. Cloning of documentation is considered a misrepresentation of the medical necessity requirement for coverage of services. Identification of this type of documentation will lead to denial of services for lack of medical necessity and recoupment of all overpayments made.”</a:t>
            </a:r>
            <a:endParaRPr lang="en-US" sz="1400" dirty="0"/>
          </a:p>
        </p:txBody>
      </p:sp>
    </p:spTree>
    <p:extLst>
      <p:ext uri="{BB962C8B-B14F-4D97-AF65-F5344CB8AC3E}">
        <p14:creationId xmlns:p14="http://schemas.microsoft.com/office/powerpoint/2010/main" val="517824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4FEF-13A3-4AE8-A3CB-FB76263C6EFD}"/>
              </a:ext>
            </a:extLst>
          </p:cNvPr>
          <p:cNvSpPr>
            <a:spLocks noGrp="1"/>
          </p:cNvSpPr>
          <p:nvPr>
            <p:ph type="title"/>
          </p:nvPr>
        </p:nvSpPr>
        <p:spPr/>
        <p:txBody>
          <a:bodyPr/>
          <a:lstStyle/>
          <a:p>
            <a:r>
              <a:rPr lang="en-US" dirty="0"/>
              <a:t>Cloning</a:t>
            </a:r>
          </a:p>
        </p:txBody>
      </p:sp>
      <p:sp>
        <p:nvSpPr>
          <p:cNvPr id="3" name="Content Placeholder 2">
            <a:extLst>
              <a:ext uri="{FF2B5EF4-FFF2-40B4-BE49-F238E27FC236}">
                <a16:creationId xmlns:a16="http://schemas.microsoft.com/office/drawing/2014/main" id="{724A5606-92A0-49BC-A0A9-33CA5B740784}"/>
              </a:ext>
            </a:extLst>
          </p:cNvPr>
          <p:cNvSpPr>
            <a:spLocks noGrp="1"/>
          </p:cNvSpPr>
          <p:nvPr>
            <p:ph idx="1"/>
          </p:nvPr>
        </p:nvSpPr>
        <p:spPr>
          <a:xfrm>
            <a:off x="609600" y="1233055"/>
            <a:ext cx="10972800" cy="4191001"/>
          </a:xfrm>
        </p:spPr>
        <p:txBody>
          <a:bodyPr>
            <a:noAutofit/>
          </a:bodyPr>
          <a:lstStyle/>
          <a:p>
            <a:r>
              <a:rPr lang="en-US" altLang="en-US" sz="1600" dirty="0">
                <a:latin typeface="Arial" panose="020B0604020202020204" pitchFamily="34" charset="0"/>
                <a:cs typeface="Arial" panose="020B0604020202020204" pitchFamily="34" charset="0"/>
              </a:rPr>
              <a:t>The word 'cloning' refers to documentation that is worded exactly like previous entries. This may also be referred to as 'cut and paste', copy and paste, or 'carried forward.' Cloned documentation may be handwritten, but generally occurs when using a preprinted template or a Promoting Interoperability (PI) Programs electronic record.</a:t>
            </a:r>
          </a:p>
          <a:p>
            <a:r>
              <a:rPr lang="en-US" altLang="en-US" sz="1600" dirty="0">
                <a:latin typeface="Arial" panose="020B0604020202020204" pitchFamily="34" charset="0"/>
                <a:cs typeface="Arial" panose="020B0604020202020204" pitchFamily="34" charset="0"/>
              </a:rPr>
              <a:t>Promoting Interoperability (PI) Programs electronic records replace traditional paper medical records with computerized record keeping to document and store patient health information. EHRs may include patient demographics, progress notes, medications, medical history, and clinical test results from any health care encounter.</a:t>
            </a:r>
          </a:p>
          <a:p>
            <a:r>
              <a:rPr lang="en-US" altLang="en-US" sz="1600" dirty="0">
                <a:latin typeface="Arial" panose="020B0604020202020204" pitchFamily="34" charset="0"/>
                <a:cs typeface="Arial" panose="020B0604020202020204" pitchFamily="34" charset="0"/>
              </a:rPr>
              <a:t>While these methods of documenting are acceptable, it would not be expected the same patient had the same exact problem, symptoms, and required the exact same treatment or the same patient had the same problem/situation on every encounter. Authorship and documentation in an EHR must be authentic.</a:t>
            </a:r>
          </a:p>
          <a:p>
            <a:r>
              <a:rPr lang="en-US" altLang="en-US" sz="1600" dirty="0">
                <a:latin typeface="Arial" panose="020B0604020202020204" pitchFamily="34" charset="0"/>
                <a:cs typeface="Arial" panose="020B0604020202020204" pitchFamily="34" charset="0"/>
              </a:rPr>
              <a:t>Cloned documentation does not meet medical necessity requirements for coverage of services. Identification of this type of documentation will lead to denial of services for lack of medical necessity and recoupment of all overpayments made.</a:t>
            </a:r>
          </a:p>
          <a:p>
            <a:r>
              <a:rPr lang="en-US" altLang="en-US" sz="1600" dirty="0">
                <a:latin typeface="Arial" panose="020B0604020202020204" pitchFamily="34" charset="0"/>
                <a:cs typeface="Arial" panose="020B0604020202020204" pitchFamily="34" charset="0"/>
              </a:rPr>
              <a:t>Over-documentation is the practice of inserting false or irrelevant documentation to create the appearance of support for billing higher level services. Some PI Programs technologies auto-populate fields when using templates built into the system. Other systems generate extensive documentation on the basis of a single click of a checkbox, which if not appropriately edited by the provider may be inaccurate. </a:t>
            </a:r>
          </a:p>
        </p:txBody>
      </p:sp>
    </p:spTree>
    <p:extLst>
      <p:ext uri="{BB962C8B-B14F-4D97-AF65-F5344CB8AC3E}">
        <p14:creationId xmlns:p14="http://schemas.microsoft.com/office/powerpoint/2010/main" val="5371168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59186950-8274-48A1-99C7-AF4CC83895F7}"/>
              </a:ext>
            </a:extLst>
          </p:cNvPr>
          <p:cNvGraphicFramePr>
            <a:graphicFrameLocks noChangeAspect="1"/>
          </p:cNvGraphicFramePr>
          <p:nvPr>
            <p:extLst>
              <p:ext uri="{D42A27DB-BD31-4B8C-83A1-F6EECF244321}">
                <p14:modId xmlns:p14="http://schemas.microsoft.com/office/powerpoint/2010/main" val="2388669084"/>
              </p:ext>
            </p:extLst>
          </p:nvPr>
        </p:nvGraphicFramePr>
        <p:xfrm>
          <a:off x="2625329" y="134344"/>
          <a:ext cx="7331471" cy="6278433"/>
        </p:xfrm>
        <a:graphic>
          <a:graphicData uri="http://schemas.openxmlformats.org/presentationml/2006/ole">
            <mc:AlternateContent xmlns:mc="http://schemas.openxmlformats.org/markup-compatibility/2006">
              <mc:Choice xmlns:v="urn:schemas-microsoft-com:vml" Requires="v">
                <p:oleObj name="Document" r:id="rId2" imgW="5750917" imgH="8126305" progId="Word.Document.12">
                  <p:embed/>
                </p:oleObj>
              </mc:Choice>
              <mc:Fallback>
                <p:oleObj name="Document" r:id="rId2" imgW="5750917" imgH="8126305" progId="Word.Document.12">
                  <p:embed/>
                  <p:pic>
                    <p:nvPicPr>
                      <p:cNvPr id="7" name="Object 1">
                        <a:extLst>
                          <a:ext uri="{FF2B5EF4-FFF2-40B4-BE49-F238E27FC236}">
                            <a16:creationId xmlns:a16="http://schemas.microsoft.com/office/drawing/2014/main" id="{59186950-8274-48A1-99C7-AF4CC83895F7}"/>
                          </a:ext>
                        </a:extLst>
                      </p:cNvPr>
                      <p:cNvPicPr>
                        <a:picLocks noChangeAspect="1" noChangeArrowheads="1"/>
                      </p:cNvPicPr>
                      <p:nvPr/>
                    </p:nvPicPr>
                    <p:blipFill>
                      <a:blip r:embed="rId3"/>
                      <a:srcRect/>
                      <a:stretch>
                        <a:fillRect/>
                      </a:stretch>
                    </p:blipFill>
                    <p:spPr bwMode="auto">
                      <a:xfrm>
                        <a:off x="2625329" y="134344"/>
                        <a:ext cx="7331471" cy="627843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64243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430C-16B9-43A7-9FD6-93CACE51A7A6}"/>
              </a:ext>
            </a:extLst>
          </p:cNvPr>
          <p:cNvSpPr>
            <a:spLocks noGrp="1"/>
          </p:cNvSpPr>
          <p:nvPr>
            <p:ph type="title"/>
          </p:nvPr>
        </p:nvSpPr>
        <p:spPr/>
        <p:txBody>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Questions?</a:t>
            </a:r>
            <a:endParaRPr lang="en-AU" dirty="0"/>
          </a:p>
        </p:txBody>
      </p:sp>
      <p:sp>
        <p:nvSpPr>
          <p:cNvPr id="3" name="Content Placeholder 2">
            <a:extLst>
              <a:ext uri="{FF2B5EF4-FFF2-40B4-BE49-F238E27FC236}">
                <a16:creationId xmlns:a16="http://schemas.microsoft.com/office/drawing/2014/main" id="{F6782BE4-6BBA-4F3E-B8EB-7F56C26147C1}"/>
              </a:ext>
            </a:extLst>
          </p:cNvPr>
          <p:cNvSpPr>
            <a:spLocks noGrp="1"/>
          </p:cNvSpPr>
          <p:nvPr>
            <p:ph idx="1"/>
          </p:nvPr>
        </p:nvSpPr>
        <p:spPr>
          <a:xfrm>
            <a:off x="609600" y="1681018"/>
            <a:ext cx="10972800" cy="3881584"/>
          </a:xfrm>
        </p:spPr>
        <p:txBody>
          <a:bodyPr/>
          <a:lstStyle/>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Sean M Weiss</a:t>
            </a: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Partner, VP &amp; Chief Compliance Officer – DoctorsManagement, LLC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sweiss@drsmgmt.com</a:t>
            </a:r>
            <a:endParaRPr lang="en-US" dirty="0">
              <a:latin typeface="Calibri" panose="020F0502020204030204" pitchFamily="34" charset="0"/>
              <a:cs typeface="Times New Roman" panose="02020603050405020304" pitchFamily="18" charset="0"/>
            </a:endParaRPr>
          </a:p>
          <a:p>
            <a:pPr marL="0" indent="0">
              <a:buNone/>
            </a:pPr>
            <a:r>
              <a:rPr lang="en-US" dirty="0">
                <a:latin typeface="Calibri" panose="020F0502020204030204" pitchFamily="34" charset="0"/>
                <a:cs typeface="Times New Roman" panose="02020603050405020304" pitchFamily="18" charset="0"/>
              </a:rPr>
              <a:t>770.402.0855</a:t>
            </a:r>
            <a:endParaRPr lang="en-AU" dirty="0"/>
          </a:p>
        </p:txBody>
      </p:sp>
    </p:spTree>
    <p:extLst>
      <p:ext uri="{BB962C8B-B14F-4D97-AF65-F5344CB8AC3E}">
        <p14:creationId xmlns:p14="http://schemas.microsoft.com/office/powerpoint/2010/main" val="3823307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524000" y="1041400"/>
            <a:ext cx="9144000" cy="2387600"/>
          </a:xfrm>
        </p:spPr>
        <p:txBody>
          <a:bodyPr anchor="ctr">
            <a:normAutofit/>
          </a:bodyPr>
          <a:lstStyle/>
          <a:p>
            <a:pPr lvl="0"/>
            <a:r>
              <a:rPr lang="en-US" sz="3600" b="1" i="0" dirty="0">
                <a:solidFill>
                  <a:srgbClr val="202124"/>
                </a:solidFill>
                <a:effectLst/>
                <a:latin typeface="Roboto" panose="02000000000000000000"/>
              </a:rPr>
              <a:t>“An aggravated assault on the English language</a:t>
            </a:r>
            <a:r>
              <a:rPr lang="en-US" sz="3600" b="0" i="0" dirty="0">
                <a:solidFill>
                  <a:srgbClr val="202124"/>
                </a:solidFill>
                <a:effectLst/>
                <a:latin typeface="Roboto" panose="02000000000000000000"/>
              </a:rPr>
              <a:t>" </a:t>
            </a:r>
            <a:endParaRPr lang="en-US" sz="3600" i="1" dirty="0">
              <a:solidFill>
                <a:srgbClr val="FFFFFF"/>
              </a:solidFill>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524000" y="3867211"/>
            <a:ext cx="9144000" cy="1655762"/>
          </a:xfrm>
        </p:spPr>
        <p:txBody>
          <a:bodyPr>
            <a:normAutofit lnSpcReduction="10000"/>
          </a:bodyPr>
          <a:lstStyle/>
          <a:p>
            <a:r>
              <a:rPr lang="en-US" dirty="0"/>
              <a:t>How the Supreme Court characterized the Medicaid statute in a 1981 opinion, quoting a federal judge in New York</a:t>
            </a:r>
          </a:p>
        </p:txBody>
      </p:sp>
    </p:spTree>
    <p:extLst>
      <p:ext uri="{BB962C8B-B14F-4D97-AF65-F5344CB8AC3E}">
        <p14:creationId xmlns:p14="http://schemas.microsoft.com/office/powerpoint/2010/main" val="371899698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15449-FCF0-42EE-883C-03F5B9699C50}"/>
              </a:ext>
            </a:extLst>
          </p:cNvPr>
          <p:cNvSpPr>
            <a:spLocks noGrp="1"/>
          </p:cNvSpPr>
          <p:nvPr>
            <p:ph type="title"/>
          </p:nvPr>
        </p:nvSpPr>
        <p:spPr>
          <a:xfrm>
            <a:off x="0" y="365125"/>
            <a:ext cx="12192000" cy="938381"/>
          </a:xfrm>
        </p:spPr>
        <p:txBody>
          <a:bodyPr>
            <a:noAutofit/>
          </a:bodyPr>
          <a:lstStyle/>
          <a:p>
            <a:r>
              <a:rPr lang="en-US" dirty="0"/>
              <a:t>The Benefit of Proactive Compliance</a:t>
            </a:r>
          </a:p>
        </p:txBody>
      </p:sp>
      <p:pic>
        <p:nvPicPr>
          <p:cNvPr id="7" name="Picture 6">
            <a:extLst>
              <a:ext uri="{FF2B5EF4-FFF2-40B4-BE49-F238E27FC236}">
                <a16:creationId xmlns:a16="http://schemas.microsoft.com/office/drawing/2014/main" id="{7B5F8072-2ACE-4D8E-9E81-00A8BABB9DA1}"/>
              </a:ext>
            </a:extLst>
          </p:cNvPr>
          <p:cNvPicPr>
            <a:picLocks noChangeAspect="1"/>
          </p:cNvPicPr>
          <p:nvPr/>
        </p:nvPicPr>
        <p:blipFill>
          <a:blip r:embed="rId2"/>
          <a:stretch>
            <a:fillRect/>
          </a:stretch>
        </p:blipFill>
        <p:spPr>
          <a:xfrm>
            <a:off x="1754382" y="1020860"/>
            <a:ext cx="8921692" cy="5258517"/>
          </a:xfrm>
          <a:prstGeom prst="rect">
            <a:avLst/>
          </a:prstGeom>
        </p:spPr>
      </p:pic>
    </p:spTree>
    <p:extLst>
      <p:ext uri="{BB962C8B-B14F-4D97-AF65-F5344CB8AC3E}">
        <p14:creationId xmlns:p14="http://schemas.microsoft.com/office/powerpoint/2010/main" val="2347522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DEB8B-35A2-4A84-9D61-42EE65202B9F}"/>
              </a:ext>
            </a:extLst>
          </p:cNvPr>
          <p:cNvSpPr>
            <a:spLocks noGrp="1"/>
          </p:cNvSpPr>
          <p:nvPr>
            <p:ph type="title"/>
          </p:nvPr>
        </p:nvSpPr>
        <p:spPr>
          <a:xfrm>
            <a:off x="876374" y="407692"/>
            <a:ext cx="3517567" cy="1033539"/>
          </a:xfrm>
        </p:spPr>
        <p:txBody>
          <a:bodyPr>
            <a:normAutofit/>
          </a:bodyPr>
          <a:lstStyle/>
          <a:p>
            <a:r>
              <a:rPr lang="en-US" dirty="0"/>
              <a:t>OIG 2014 LCD Report / Nothing Has Changed…</a:t>
            </a:r>
          </a:p>
        </p:txBody>
      </p:sp>
      <p:sp>
        <p:nvSpPr>
          <p:cNvPr id="7" name="Text Placeholder 6">
            <a:extLst>
              <a:ext uri="{FF2B5EF4-FFF2-40B4-BE49-F238E27FC236}">
                <a16:creationId xmlns:a16="http://schemas.microsoft.com/office/drawing/2014/main" id="{A23594CD-C3FF-4DB0-8E22-F37B317024F6}"/>
              </a:ext>
            </a:extLst>
          </p:cNvPr>
          <p:cNvSpPr>
            <a:spLocks noGrp="1"/>
          </p:cNvSpPr>
          <p:nvPr>
            <p:ph type="body" sz="half" idx="2"/>
          </p:nvPr>
        </p:nvSpPr>
        <p:spPr>
          <a:xfrm>
            <a:off x="292962" y="1793917"/>
            <a:ext cx="4684390" cy="4101202"/>
          </a:xfrm>
        </p:spPr>
        <p:txBody>
          <a:bodyPr>
            <a:normAutofit/>
          </a:bodyPr>
          <a:lstStyle/>
          <a:p>
            <a:pPr algn="l"/>
            <a:r>
              <a:rPr lang="en-US" b="1" i="0" dirty="0">
                <a:effectLst/>
                <a:latin typeface="Merriweather" panose="020B0604020202020204" pitchFamily="2" charset="0"/>
              </a:rPr>
              <a:t>WHAT WE FOUND</a:t>
            </a:r>
          </a:p>
          <a:p>
            <a:pPr algn="l"/>
            <a:r>
              <a:rPr lang="en-US" b="0" i="0" dirty="0">
                <a:effectLst/>
                <a:latin typeface="Source Sans Pro" panose="020B0503030403020204" pitchFamily="34" charset="0"/>
              </a:rPr>
              <a:t>In October 2011, over half of Part B procedure codes were subject to an LCD in one or more States. The presence of these LCDs was unrelated to the cost and utilization of items and services. Furthermore, LCDs limited coverage for these items and services differently across States. LCDs also defined similar clinical topics inconsistently. Finally, CMS has taken steps to increase consistency among LCDs, but it lacks a plan to evaluate new LCDs for national coverage as called for by the MMA.</a:t>
            </a:r>
          </a:p>
          <a:p>
            <a:pPr algn="l"/>
            <a:r>
              <a:rPr lang="en-US" b="1" i="0" dirty="0">
                <a:effectLst/>
                <a:latin typeface="Merriweather" panose="020B0604020202020204" pitchFamily="2" charset="0"/>
              </a:rPr>
              <a:t>WHAT WE RECOMMEND</a:t>
            </a:r>
          </a:p>
          <a:p>
            <a:pPr algn="l"/>
            <a:r>
              <a:rPr lang="en-US" b="0" i="0" dirty="0">
                <a:effectLst/>
                <a:latin typeface="Source Sans Pro" panose="020B0503030403020204" pitchFamily="34" charset="0"/>
              </a:rPr>
              <a:t>We recommend that CMS establish a plan to evaluate new LCD topics for national coverage consistent with MMA requirements. We also recommend that CMS continue efforts to increase consistency among existing LCDs. Finally, we recommend that CMS consider requiring MACs to jointly develop a single set of coverage policies. CMS concurred with all of our recommendations.</a:t>
            </a:r>
          </a:p>
          <a:p>
            <a:endParaRPr lang="en-US" dirty="0"/>
          </a:p>
        </p:txBody>
      </p:sp>
      <p:pic>
        <p:nvPicPr>
          <p:cNvPr id="5" name="Picture 4">
            <a:extLst>
              <a:ext uri="{FF2B5EF4-FFF2-40B4-BE49-F238E27FC236}">
                <a16:creationId xmlns:a16="http://schemas.microsoft.com/office/drawing/2014/main" id="{AC628493-0A24-4D2B-B991-F2EC32C26A1D}"/>
              </a:ext>
            </a:extLst>
          </p:cNvPr>
          <p:cNvPicPr>
            <a:picLocks noChangeAspect="1"/>
          </p:cNvPicPr>
          <p:nvPr/>
        </p:nvPicPr>
        <p:blipFill>
          <a:blip r:embed="rId2"/>
          <a:stretch>
            <a:fillRect/>
          </a:stretch>
        </p:blipFill>
        <p:spPr>
          <a:xfrm>
            <a:off x="6317167" y="645358"/>
            <a:ext cx="5407272" cy="5567283"/>
          </a:xfrm>
          <a:prstGeom prst="rect">
            <a:avLst/>
          </a:prstGeom>
        </p:spPr>
      </p:pic>
    </p:spTree>
    <p:extLst>
      <p:ext uri="{BB962C8B-B14F-4D97-AF65-F5344CB8AC3E}">
        <p14:creationId xmlns:p14="http://schemas.microsoft.com/office/powerpoint/2010/main" val="4274384378"/>
      </p:ext>
    </p:extLst>
  </p:cSld>
  <p:clrMapOvr>
    <a:masterClrMapping/>
  </p:clrMapOvr>
</p:sld>
</file>

<file path=ppt/theme/theme1.xml><?xml version="1.0" encoding="utf-8"?>
<a:theme xmlns:a="http://schemas.openxmlformats.org/drawingml/2006/main" name="DrsMgmt New 202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rsMgmt New 2020" id="{8F51CE26-591E-4AFA-8C82-705841C361B8}" vid="{7555D799-DF60-4ADC-B00A-D223D67D6D74}"/>
    </a:ext>
  </a:extLst>
</a:theme>
</file>

<file path=docProps/app.xml><?xml version="1.0" encoding="utf-8"?>
<Properties xmlns="http://schemas.openxmlformats.org/officeDocument/2006/extended-properties" xmlns:vt="http://schemas.openxmlformats.org/officeDocument/2006/docPropsVTypes">
  <Template>DrsMgmt Stacey 2020</Template>
  <TotalTime>150</TotalTime>
  <Words>8103</Words>
  <Application>Microsoft Office PowerPoint</Application>
  <PresentationFormat>Widescreen</PresentationFormat>
  <Paragraphs>332</Paragraphs>
  <Slides>67</Slides>
  <Notes>0</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86" baseType="lpstr">
      <vt:lpstr>Arial</vt:lpstr>
      <vt:lpstr>Arial Narrow</vt:lpstr>
      <vt:lpstr>Calibri</vt:lpstr>
      <vt:lpstr>Calibri Light</vt:lpstr>
      <vt:lpstr>Franklin Gothic Book</vt:lpstr>
      <vt:lpstr>freight-text-pro</vt:lpstr>
      <vt:lpstr>Georgia Pro</vt:lpstr>
      <vt:lpstr>Gibson</vt:lpstr>
      <vt:lpstr>Merriweather</vt:lpstr>
      <vt:lpstr>Open Sans</vt:lpstr>
      <vt:lpstr>Roboto</vt:lpstr>
      <vt:lpstr>Source Sans Pro</vt:lpstr>
      <vt:lpstr>Symbol</vt:lpstr>
      <vt:lpstr>Times New Roman</vt:lpstr>
      <vt:lpstr>Unify Sans</vt:lpstr>
      <vt:lpstr>Verdana</vt:lpstr>
      <vt:lpstr>DrsMgmt New 2020</vt:lpstr>
      <vt:lpstr>Document</vt:lpstr>
      <vt:lpstr>Acrobat Document</vt:lpstr>
      <vt:lpstr>Stand Your Ground With Payors</vt:lpstr>
      <vt:lpstr>MEET THE PRESENTER</vt:lpstr>
      <vt:lpstr>Bothra Case</vt:lpstr>
      <vt:lpstr>Ruan v. United States (Supreme Court Ruling)</vt:lpstr>
      <vt:lpstr>KEY POINTS</vt:lpstr>
      <vt:lpstr>Giveaways:  My Thanks for You Attending This Session! </vt:lpstr>
      <vt:lpstr>“An aggravated assault on the English language" </vt:lpstr>
      <vt:lpstr>The Benefit of Proactive Compliance</vt:lpstr>
      <vt:lpstr>OIG 2014 LCD Report / Nothing Has Changed…</vt:lpstr>
      <vt:lpstr>Azar v. Allina Health System</vt:lpstr>
      <vt:lpstr>Sub-Regulatory Guidance</vt:lpstr>
      <vt:lpstr>Ex Post Facto Laws – After the Fact; retrospectively </vt:lpstr>
      <vt:lpstr>Ex Post Facto Law – Continued</vt:lpstr>
      <vt:lpstr>SIUs, Contractors and MACs</vt:lpstr>
      <vt:lpstr>Contract/Governing Documents and Policies</vt:lpstr>
      <vt:lpstr>OIG Work Plan &amp; Active Work Plan Items</vt:lpstr>
      <vt:lpstr>Liar, Liar, Pants on Fire…</vt:lpstr>
      <vt:lpstr>Busted</vt:lpstr>
      <vt:lpstr>Disgraced and Dismissed</vt:lpstr>
      <vt:lpstr>Compliance Programs for Physicians</vt:lpstr>
      <vt:lpstr>My Office Manager oR Physician Owner Won’t Believe Me!</vt:lpstr>
      <vt:lpstr>The Federal Register</vt:lpstr>
      <vt:lpstr>The Facts</vt:lpstr>
      <vt:lpstr>Mandatory Compliance</vt:lpstr>
      <vt:lpstr>Civil Monetary Penalties Law (CMPLs)</vt:lpstr>
      <vt:lpstr>PowerPoint Presentation</vt:lpstr>
      <vt:lpstr>PowerPoint Presentation</vt:lpstr>
      <vt:lpstr>PowerPoint Presentation</vt:lpstr>
      <vt:lpstr>PowerPoint Presentation</vt:lpstr>
      <vt:lpstr>PowerPoint Presentation</vt:lpstr>
      <vt:lpstr>PowerPoint Presentation</vt:lpstr>
      <vt:lpstr>Overpayment Requirement &amp; False Claims Act</vt:lpstr>
      <vt:lpstr>3.3.1.1 – Medical Record Review</vt:lpstr>
      <vt:lpstr>Credentials of Reviewers</vt:lpstr>
      <vt:lpstr>Credential Files</vt:lpstr>
      <vt:lpstr>PowerPoint Presentation</vt:lpstr>
      <vt:lpstr>AMA Definition of Risk – When Clinical and Non-Clinical Review Deployed by Payer</vt:lpstr>
      <vt:lpstr>Medical Necessity</vt:lpstr>
      <vt:lpstr>Understanding How to Defend “Medical Necessity”</vt:lpstr>
      <vt:lpstr>Medicare’s View of “Medical Necessity”</vt:lpstr>
      <vt:lpstr>HOW DO WE DEFEND MEDICAL NECESSITY</vt:lpstr>
      <vt:lpstr>Clear and Binding Medical Necessity Standard</vt:lpstr>
      <vt:lpstr>Treating Physician Rule</vt:lpstr>
      <vt:lpstr>Treating Physician Rule ContINUEd </vt:lpstr>
      <vt:lpstr>Judgement Error</vt:lpstr>
      <vt:lpstr>Sustained or High Error Rate</vt:lpstr>
      <vt:lpstr>The Medicare Appeals Process</vt:lpstr>
      <vt:lpstr>The Medicare Appeals Process</vt:lpstr>
      <vt:lpstr>§1870(b) of the Act</vt:lpstr>
      <vt:lpstr>Sec. 1870. [42. U.S.C. 1395gg]: </vt:lpstr>
      <vt:lpstr>Overpayment Requirement &amp; False Claims Act</vt:lpstr>
      <vt:lpstr>Healthcare Fraud Criminal Offense</vt:lpstr>
      <vt:lpstr>2022 Areas of Focus</vt:lpstr>
      <vt:lpstr>2021 E/M Changes</vt:lpstr>
      <vt:lpstr>Evaluation and Management Services</vt:lpstr>
      <vt:lpstr>Defining “Medical Necessity”</vt:lpstr>
      <vt:lpstr>The False Claims Act</vt:lpstr>
      <vt:lpstr>Determining Medical Necessity</vt:lpstr>
      <vt:lpstr>Incident-to</vt:lpstr>
      <vt:lpstr>Split Shared Service</vt:lpstr>
      <vt:lpstr>Split Shared Service continued</vt:lpstr>
      <vt:lpstr>Medicaid and Medicare 72 Hour Rule</vt:lpstr>
      <vt:lpstr>Signature Requirements</vt:lpstr>
      <vt:lpstr>PowerPoint Presentation</vt:lpstr>
      <vt:lpstr>Cloning</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 Your Ground With Payors</dc:title>
  <dc:creator>sean weiss</dc:creator>
  <cp:lastModifiedBy>Stacey St. Pierre</cp:lastModifiedBy>
  <cp:revision>14</cp:revision>
  <dcterms:created xsi:type="dcterms:W3CDTF">2022-05-11T20:22:02Z</dcterms:created>
  <dcterms:modified xsi:type="dcterms:W3CDTF">2022-08-22T16:38:55Z</dcterms:modified>
</cp:coreProperties>
</file>