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570" r:id="rId2"/>
    <p:sldId id="272" r:id="rId3"/>
    <p:sldId id="256" r:id="rId4"/>
    <p:sldId id="397" r:id="rId5"/>
    <p:sldId id="352" r:id="rId6"/>
    <p:sldId id="362" r:id="rId7"/>
    <p:sldId id="359" r:id="rId8"/>
    <p:sldId id="360" r:id="rId9"/>
    <p:sldId id="370" r:id="rId10"/>
    <p:sldId id="371" r:id="rId11"/>
    <p:sldId id="378" r:id="rId12"/>
    <p:sldId id="379" r:id="rId13"/>
    <p:sldId id="372" r:id="rId14"/>
    <p:sldId id="380" r:id="rId15"/>
    <p:sldId id="364" r:id="rId16"/>
    <p:sldId id="365" r:id="rId17"/>
    <p:sldId id="363" r:id="rId18"/>
    <p:sldId id="382" r:id="rId19"/>
    <p:sldId id="366" r:id="rId20"/>
    <p:sldId id="367" r:id="rId21"/>
    <p:sldId id="383" r:id="rId22"/>
    <p:sldId id="376" r:id="rId23"/>
    <p:sldId id="361" r:id="rId24"/>
    <p:sldId id="384" r:id="rId25"/>
    <p:sldId id="375" r:id="rId26"/>
    <p:sldId id="385" r:id="rId27"/>
    <p:sldId id="381" r:id="rId28"/>
    <p:sldId id="280" r:id="rId29"/>
    <p:sldId id="303" r:id="rId30"/>
    <p:sldId id="304" r:id="rId31"/>
    <p:sldId id="305" r:id="rId32"/>
    <p:sldId id="306" r:id="rId33"/>
    <p:sldId id="307" r:id="rId34"/>
    <p:sldId id="356" r:id="rId35"/>
    <p:sldId id="357" r:id="rId36"/>
    <p:sldId id="308" r:id="rId37"/>
    <p:sldId id="309" r:id="rId38"/>
    <p:sldId id="310" r:id="rId39"/>
    <p:sldId id="311" r:id="rId40"/>
    <p:sldId id="312" r:id="rId41"/>
    <p:sldId id="313" r:id="rId42"/>
    <p:sldId id="353" r:id="rId43"/>
    <p:sldId id="569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C858"/>
    <a:srgbClr val="C67C3E"/>
    <a:srgbClr val="DDB405"/>
    <a:srgbClr val="E9BE05"/>
    <a:srgbClr val="B492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8B7882-E1F0-48E3-903F-270746194686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C0C45-E3B9-4351-B102-44D27921E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704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786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225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9C0C45-E3B9-4351-B102-44D27921E57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129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344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344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809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112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9BC54-900B-4A6F-A17C-58A5E7BFA1AA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538-2B25-4F3C-8FAD-E8DA5CA3E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837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9BC54-900B-4A6F-A17C-58A5E7BFA1AA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538-2B25-4F3C-8FAD-E8DA5CA3E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770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9BC54-900B-4A6F-A17C-58A5E7BFA1AA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538-2B25-4F3C-8FAD-E8DA5CA3E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044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9BC54-900B-4A6F-A17C-58A5E7BFA1AA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538-2B25-4F3C-8FAD-E8DA5CA3E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843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9BC54-900B-4A6F-A17C-58A5E7BFA1AA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538-2B25-4F3C-8FAD-E8DA5CA3E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346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9BC54-900B-4A6F-A17C-58A5E7BFA1AA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538-2B25-4F3C-8FAD-E8DA5CA3E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669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9BC54-900B-4A6F-A17C-58A5E7BFA1AA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538-2B25-4F3C-8FAD-E8DA5CA3E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48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9BC54-900B-4A6F-A17C-58A5E7BFA1AA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538-2B25-4F3C-8FAD-E8DA5CA3E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23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9BC54-900B-4A6F-A17C-58A5E7BFA1AA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538-2B25-4F3C-8FAD-E8DA5CA3E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592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9BC54-900B-4A6F-A17C-58A5E7BFA1AA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538-2B25-4F3C-8FAD-E8DA5CA3E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408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9BC54-900B-4A6F-A17C-58A5E7BFA1AA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538-2B25-4F3C-8FAD-E8DA5CA3E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910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8000"/>
                    </a14:imgEffect>
                  </a14:imgLayer>
                </a14:imgProps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9BC54-900B-4A6F-A17C-58A5E7BFA1AA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AA538-2B25-4F3C-8FAD-E8DA5CA3E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309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8200"/>
            <a:ext cx="9448800" cy="89831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1905000"/>
            <a:ext cx="8382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Welcome!</a:t>
            </a:r>
            <a:endParaRPr lang="en-US" sz="4800" dirty="0">
              <a:solidFill>
                <a:schemeClr val="bg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algn="ctr"/>
            <a:endParaRPr lang="en-US" sz="800" dirty="0">
              <a:solidFill>
                <a:schemeClr val="bg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Connect with Adam…</a:t>
            </a:r>
          </a:p>
          <a:p>
            <a:pPr algn="ctr"/>
            <a:endParaRPr lang="en-US" sz="1000" dirty="0">
              <a:solidFill>
                <a:schemeClr val="bg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  <a:cs typeface="Aharoni" panose="02010803020104030203" pitchFamily="2" charset="-79"/>
              </a:rPr>
              <a:t>Facebook: @AdamWhiteSpeaks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cs typeface="Aharoni" panose="02010803020104030203" pitchFamily="2" charset="-79"/>
              </a:rPr>
              <a:t>Twitter: @adamwhitespeaks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cs typeface="Aharoni" panose="02010803020104030203" pitchFamily="2" charset="-79"/>
              </a:rPr>
              <a:t>YouTube: Adam White Channel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cs typeface="Aharoni" panose="02010803020104030203" pitchFamily="2" charset="-79"/>
              </a:rPr>
              <a:t>LinkedIn: Adam H. White III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cs typeface="Aharoni" panose="02010803020104030203" pitchFamily="2" charset="-79"/>
              </a:rPr>
              <a:t>Web: adamwhitespeaks.com</a:t>
            </a:r>
          </a:p>
          <a:p>
            <a:pPr algn="ctr"/>
            <a:endParaRPr lang="en-US" sz="800" dirty="0">
              <a:cs typeface="Aharoni" panose="02010803020104030203" pitchFamily="2" charset="-79"/>
            </a:endParaRPr>
          </a:p>
          <a:p>
            <a:pPr algn="ctr"/>
            <a:r>
              <a:rPr lang="en-US" sz="3000" dirty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Text Your Name &amp; Email Address to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(734) 756-9114</a:t>
            </a:r>
            <a:endParaRPr lang="en-US" sz="4400" dirty="0">
              <a:solidFill>
                <a:schemeClr val="bg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15066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012" y="2475661"/>
            <a:ext cx="877051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Black" panose="020B0A04020102020204" pitchFamily="34" charset="0"/>
                <a:cs typeface="Aharoni" panose="02010803020104030203"/>
              </a:rPr>
              <a:t>LION LEADERSHIP LESSON #1:</a:t>
            </a:r>
          </a:p>
          <a:p>
            <a:pPr algn="ctr"/>
            <a:r>
              <a:rPr lang="en-US" sz="6000" b="1" dirty="0">
                <a:solidFill>
                  <a:srgbClr val="92D050"/>
                </a:solidFill>
                <a:latin typeface="Arial Black" panose="020B0A04020102020204" pitchFamily="34" charset="0"/>
                <a:cs typeface="Aharoni" panose="02010803020104030203"/>
              </a:rPr>
              <a:t>STRENGTH</a:t>
            </a:r>
          </a:p>
          <a:p>
            <a:pPr algn="ctr"/>
            <a:endParaRPr lang="en-US" sz="3600" b="1" dirty="0">
              <a:latin typeface="Arial Black" panose="020B0A04020102020204" pitchFamily="34" charset="0"/>
              <a:cs typeface="Aharoni" panose="02010803020104030203"/>
            </a:endParaRPr>
          </a:p>
          <a:p>
            <a:endParaRPr lang="en-US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en-US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9468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321974"/>
            <a:ext cx="9144000" cy="530350"/>
          </a:xfrm>
          <a:prstGeom prst="rect">
            <a:avLst/>
          </a:prstGeom>
          <a:solidFill>
            <a:srgbClr val="80C53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886200" y="6104219"/>
            <a:ext cx="1981200" cy="764673"/>
            <a:chOff x="3886200" y="6104219"/>
            <a:chExt cx="1981200" cy="764673"/>
          </a:xfrm>
        </p:grpSpPr>
        <p:sp>
          <p:nvSpPr>
            <p:cNvPr id="8" name="TextBox 7"/>
            <p:cNvSpPr txBox="1"/>
            <p:nvPr/>
          </p:nvSpPr>
          <p:spPr>
            <a:xfrm>
              <a:off x="3886200" y="6561115"/>
              <a:ext cx="1981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spc="300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ADAM</a:t>
              </a:r>
              <a:r>
                <a:rPr lang="en-US" sz="1400" b="1" spc="300" dirty="0">
                  <a:latin typeface="+mj-lt"/>
                  <a:cs typeface="Times New Roman" panose="02020603050405020304" pitchFamily="18" charset="0"/>
                </a:rPr>
                <a:t>WHITE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543960" y="6144895"/>
              <a:ext cx="517072" cy="444042"/>
            </a:xfrm>
            <a:prstGeom prst="ellipse">
              <a:avLst/>
            </a:prstGeom>
            <a:solidFill>
              <a:srgbClr val="FD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1269" y="6104219"/>
              <a:ext cx="412833" cy="4128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875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9468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321974"/>
            <a:ext cx="9144000" cy="530350"/>
          </a:xfrm>
          <a:prstGeom prst="rect">
            <a:avLst/>
          </a:prstGeom>
          <a:solidFill>
            <a:srgbClr val="80C53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63422D-7076-4733-90D0-BDB2559B9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683"/>
            <a:ext cx="9144000" cy="592729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886200" y="6104219"/>
            <a:ext cx="1981200" cy="764673"/>
            <a:chOff x="3886200" y="6104219"/>
            <a:chExt cx="1981200" cy="764673"/>
          </a:xfrm>
        </p:grpSpPr>
        <p:sp>
          <p:nvSpPr>
            <p:cNvPr id="8" name="TextBox 7"/>
            <p:cNvSpPr txBox="1"/>
            <p:nvPr/>
          </p:nvSpPr>
          <p:spPr>
            <a:xfrm>
              <a:off x="3886200" y="6561115"/>
              <a:ext cx="1981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spc="300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ADAM</a:t>
              </a:r>
              <a:r>
                <a:rPr lang="en-US" sz="1400" b="1" spc="300" dirty="0">
                  <a:latin typeface="+mj-lt"/>
                  <a:cs typeface="Times New Roman" panose="02020603050405020304" pitchFamily="18" charset="0"/>
                </a:rPr>
                <a:t>WHITE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543960" y="6144895"/>
              <a:ext cx="517072" cy="444042"/>
            </a:xfrm>
            <a:prstGeom prst="ellipse">
              <a:avLst/>
            </a:prstGeom>
            <a:solidFill>
              <a:srgbClr val="FD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1269" y="6104219"/>
              <a:ext cx="412833" cy="4128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5207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012" y="2475661"/>
            <a:ext cx="877051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Black" panose="020B0A04020102020204" pitchFamily="34" charset="0"/>
                <a:cs typeface="Aharoni" panose="02010803020104030203"/>
              </a:rPr>
              <a:t>LION LEADERSHIP LESSON #2:</a:t>
            </a:r>
          </a:p>
          <a:p>
            <a:pPr algn="ctr"/>
            <a:r>
              <a:rPr lang="en-US" sz="6000" b="1" dirty="0">
                <a:solidFill>
                  <a:srgbClr val="92D050"/>
                </a:solidFill>
                <a:latin typeface="Arial Black" panose="020B0A04020102020204" pitchFamily="34" charset="0"/>
                <a:cs typeface="Aharoni" panose="02010803020104030203"/>
              </a:rPr>
              <a:t>SPEED</a:t>
            </a:r>
          </a:p>
          <a:p>
            <a:pPr algn="ctr"/>
            <a:endParaRPr lang="en-US" sz="3600" b="1" dirty="0">
              <a:latin typeface="Arial Black" panose="020B0A04020102020204" pitchFamily="34" charset="0"/>
              <a:cs typeface="Aharoni" panose="02010803020104030203"/>
            </a:endParaRPr>
          </a:p>
          <a:p>
            <a:endParaRPr lang="en-US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en-US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9468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321974"/>
            <a:ext cx="9144000" cy="530350"/>
          </a:xfrm>
          <a:prstGeom prst="rect">
            <a:avLst/>
          </a:prstGeom>
          <a:solidFill>
            <a:srgbClr val="80C53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886200" y="6104219"/>
            <a:ext cx="1981200" cy="764673"/>
            <a:chOff x="3886200" y="6104219"/>
            <a:chExt cx="1981200" cy="764673"/>
          </a:xfrm>
        </p:grpSpPr>
        <p:sp>
          <p:nvSpPr>
            <p:cNvPr id="8" name="TextBox 7"/>
            <p:cNvSpPr txBox="1"/>
            <p:nvPr/>
          </p:nvSpPr>
          <p:spPr>
            <a:xfrm>
              <a:off x="3886200" y="6561115"/>
              <a:ext cx="1981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spc="300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ADAM</a:t>
              </a:r>
              <a:r>
                <a:rPr lang="en-US" sz="1400" b="1" spc="300" dirty="0">
                  <a:latin typeface="+mj-lt"/>
                  <a:cs typeface="Times New Roman" panose="02020603050405020304" pitchFamily="18" charset="0"/>
                </a:rPr>
                <a:t>WHITE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543960" y="6144895"/>
              <a:ext cx="517072" cy="444042"/>
            </a:xfrm>
            <a:prstGeom prst="ellipse">
              <a:avLst/>
            </a:prstGeom>
            <a:solidFill>
              <a:srgbClr val="FD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1269" y="6104219"/>
              <a:ext cx="412833" cy="4128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4492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D149BE-8CF4-49F3-A9FE-2D13527317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90"/>
            <a:ext cx="9144000" cy="63776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39468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321974"/>
            <a:ext cx="9144000" cy="530350"/>
          </a:xfrm>
          <a:prstGeom prst="rect">
            <a:avLst/>
          </a:prstGeom>
          <a:solidFill>
            <a:srgbClr val="80C53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886200" y="6104219"/>
            <a:ext cx="1981200" cy="764673"/>
            <a:chOff x="3886200" y="6104219"/>
            <a:chExt cx="1981200" cy="764673"/>
          </a:xfrm>
        </p:grpSpPr>
        <p:sp>
          <p:nvSpPr>
            <p:cNvPr id="8" name="TextBox 7"/>
            <p:cNvSpPr txBox="1"/>
            <p:nvPr/>
          </p:nvSpPr>
          <p:spPr>
            <a:xfrm>
              <a:off x="3886200" y="6561115"/>
              <a:ext cx="1981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spc="300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ADAM</a:t>
              </a:r>
              <a:r>
                <a:rPr lang="en-US" sz="1400" b="1" spc="300" dirty="0">
                  <a:latin typeface="+mj-lt"/>
                  <a:cs typeface="Times New Roman" panose="02020603050405020304" pitchFamily="18" charset="0"/>
                </a:rPr>
                <a:t>WHITE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543960" y="6144895"/>
              <a:ext cx="517072" cy="444042"/>
            </a:xfrm>
            <a:prstGeom prst="ellipse">
              <a:avLst/>
            </a:prstGeom>
            <a:solidFill>
              <a:srgbClr val="FD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1269" y="6104219"/>
              <a:ext cx="412833" cy="4128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4217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012" y="2475661"/>
            <a:ext cx="877051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Black" panose="020B0A04020102020204" pitchFamily="34" charset="0"/>
                <a:cs typeface="Aharoni" panose="02010803020104030203"/>
              </a:rPr>
              <a:t>LION LEADERSHIP LESSON #3:</a:t>
            </a:r>
          </a:p>
          <a:p>
            <a:pPr algn="ctr"/>
            <a:r>
              <a:rPr lang="en-US" sz="6000" b="1" dirty="0">
                <a:solidFill>
                  <a:srgbClr val="92D050"/>
                </a:solidFill>
                <a:latin typeface="Arial Black" panose="020B0A04020102020204" pitchFamily="34" charset="0"/>
                <a:cs typeface="Aharoni" panose="02010803020104030203"/>
              </a:rPr>
              <a:t>MINDSET</a:t>
            </a:r>
          </a:p>
          <a:p>
            <a:pPr algn="ctr"/>
            <a:endParaRPr lang="en-US" sz="3600" b="1" dirty="0">
              <a:latin typeface="Arial Black" panose="020B0A04020102020204" pitchFamily="34" charset="0"/>
              <a:cs typeface="Aharoni" panose="02010803020104030203"/>
            </a:endParaRPr>
          </a:p>
          <a:p>
            <a:endParaRPr lang="en-US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en-US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9468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321974"/>
            <a:ext cx="9144000" cy="530350"/>
          </a:xfrm>
          <a:prstGeom prst="rect">
            <a:avLst/>
          </a:prstGeom>
          <a:solidFill>
            <a:srgbClr val="80C53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886200" y="6104219"/>
            <a:ext cx="1981200" cy="764673"/>
            <a:chOff x="3886200" y="6104219"/>
            <a:chExt cx="1981200" cy="764673"/>
          </a:xfrm>
        </p:grpSpPr>
        <p:sp>
          <p:nvSpPr>
            <p:cNvPr id="8" name="TextBox 7"/>
            <p:cNvSpPr txBox="1"/>
            <p:nvPr/>
          </p:nvSpPr>
          <p:spPr>
            <a:xfrm>
              <a:off x="3886200" y="6561115"/>
              <a:ext cx="1981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spc="300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ADAM</a:t>
              </a:r>
              <a:r>
                <a:rPr lang="en-US" sz="1400" b="1" spc="300" dirty="0">
                  <a:latin typeface="+mj-lt"/>
                  <a:cs typeface="Times New Roman" panose="02020603050405020304" pitchFamily="18" charset="0"/>
                </a:rPr>
                <a:t>WHITE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543960" y="6144895"/>
              <a:ext cx="517072" cy="444042"/>
            </a:xfrm>
            <a:prstGeom prst="ellipse">
              <a:avLst/>
            </a:prstGeom>
            <a:solidFill>
              <a:srgbClr val="FD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1269" y="6104219"/>
              <a:ext cx="412833" cy="4128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316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743" y="566186"/>
            <a:ext cx="877051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Black" panose="020B0A04020102020204" pitchFamily="34" charset="0"/>
                <a:cs typeface="Aharoni" panose="02010803020104030203"/>
              </a:rPr>
              <a:t>The Distinction of LEADERSHIP</a:t>
            </a:r>
          </a:p>
          <a:p>
            <a:endParaRPr lang="en-US" sz="1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en-US" sz="1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3600" b="1" dirty="0">
                <a:latin typeface="Arial Black" panose="020B0A04020102020204" pitchFamily="34" charset="0"/>
              </a:rPr>
              <a:t>THE DIFFERENCE BETWEEN A LEADER AND OTHERS IS…</a:t>
            </a:r>
          </a:p>
          <a:p>
            <a:pPr algn="ctr"/>
            <a:endParaRPr lang="en-US" sz="4400" b="1" dirty="0">
              <a:latin typeface="Arial Black" panose="020B0A04020102020204" pitchFamily="34" charset="0"/>
            </a:endParaRPr>
          </a:p>
          <a:p>
            <a:pPr algn="ctr"/>
            <a:r>
              <a:rPr lang="en-US" sz="7200" b="1" dirty="0">
                <a:latin typeface="Arial Black" panose="020B0A04020102020204" pitchFamily="34" charset="0"/>
              </a:rPr>
              <a:t>MINDSET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9468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321974"/>
            <a:ext cx="9144000" cy="530350"/>
          </a:xfrm>
          <a:prstGeom prst="rect">
            <a:avLst/>
          </a:prstGeom>
          <a:solidFill>
            <a:srgbClr val="80C53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886200" y="6104219"/>
            <a:ext cx="1981200" cy="764673"/>
            <a:chOff x="3886200" y="6104219"/>
            <a:chExt cx="1981200" cy="764673"/>
          </a:xfrm>
        </p:grpSpPr>
        <p:sp>
          <p:nvSpPr>
            <p:cNvPr id="8" name="TextBox 7"/>
            <p:cNvSpPr txBox="1"/>
            <p:nvPr/>
          </p:nvSpPr>
          <p:spPr>
            <a:xfrm>
              <a:off x="3886200" y="6561115"/>
              <a:ext cx="1981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spc="300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ADAM</a:t>
              </a:r>
              <a:r>
                <a:rPr lang="en-US" sz="1400" b="1" spc="300" dirty="0">
                  <a:latin typeface="+mj-lt"/>
                  <a:cs typeface="Times New Roman" panose="02020603050405020304" pitchFamily="18" charset="0"/>
                </a:rPr>
                <a:t>WHITE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543960" y="6144895"/>
              <a:ext cx="517072" cy="444042"/>
            </a:xfrm>
            <a:prstGeom prst="ellipse">
              <a:avLst/>
            </a:prstGeom>
            <a:solidFill>
              <a:srgbClr val="FD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1269" y="6104219"/>
              <a:ext cx="412833" cy="4128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656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9468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321974"/>
            <a:ext cx="9144000" cy="530350"/>
          </a:xfrm>
          <a:prstGeom prst="rect">
            <a:avLst/>
          </a:prstGeom>
          <a:solidFill>
            <a:srgbClr val="80C53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9" y="394684"/>
            <a:ext cx="9144000" cy="592729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886200" y="6104219"/>
            <a:ext cx="1981200" cy="764673"/>
            <a:chOff x="3886200" y="6104219"/>
            <a:chExt cx="1981200" cy="764673"/>
          </a:xfrm>
        </p:grpSpPr>
        <p:sp>
          <p:nvSpPr>
            <p:cNvPr id="8" name="TextBox 7"/>
            <p:cNvSpPr txBox="1"/>
            <p:nvPr/>
          </p:nvSpPr>
          <p:spPr>
            <a:xfrm>
              <a:off x="3886200" y="6561115"/>
              <a:ext cx="1981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spc="300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ADAM</a:t>
              </a:r>
              <a:r>
                <a:rPr lang="en-US" sz="1400" b="1" spc="300" dirty="0">
                  <a:latin typeface="+mj-lt"/>
                  <a:cs typeface="Times New Roman" panose="02020603050405020304" pitchFamily="18" charset="0"/>
                </a:rPr>
                <a:t>WHITE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543960" y="6144895"/>
              <a:ext cx="517072" cy="444042"/>
            </a:xfrm>
            <a:prstGeom prst="ellipse">
              <a:avLst/>
            </a:prstGeom>
            <a:solidFill>
              <a:srgbClr val="FD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1269" y="6104219"/>
              <a:ext cx="412833" cy="412833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562" y="394683"/>
            <a:ext cx="39624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763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13" y="533400"/>
            <a:ext cx="8770513" cy="5332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Black" panose="020B0A04020102020204" pitchFamily="34" charset="0"/>
                <a:cs typeface="Aharoni" panose="02010803020104030203"/>
              </a:rPr>
              <a:t>Leader vs. Manager Mindset</a:t>
            </a:r>
          </a:p>
          <a:p>
            <a:pPr algn="ctr"/>
            <a:endParaRPr lang="en-US" sz="1050" b="1" dirty="0">
              <a:latin typeface="Arial Black" panose="020B0A04020102020204" pitchFamily="34" charset="0"/>
              <a:cs typeface="Aharoni" panose="02010803020104030203"/>
            </a:endParaRPr>
          </a:p>
          <a:p>
            <a:endParaRPr lang="en-US" sz="1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2400" b="1" dirty="0">
                <a:solidFill>
                  <a:srgbClr val="92D050"/>
                </a:solidFill>
                <a:latin typeface="Arial Black" panose="020B0A04020102020204" pitchFamily="34" charset="0"/>
              </a:rPr>
              <a:t>“MANAGERS THINK OF THE NEXT POSITION”</a:t>
            </a:r>
          </a:p>
          <a:p>
            <a:pPr algn="ctr"/>
            <a:r>
              <a:rPr lang="en-US" sz="2400" b="1" dirty="0">
                <a:latin typeface="Arial Black" panose="020B0A04020102020204" pitchFamily="34" charset="0"/>
              </a:rPr>
              <a:t>“LEADERS THINK OF THE NEXT GENERATION”</a:t>
            </a:r>
          </a:p>
          <a:p>
            <a:pPr algn="ctr"/>
            <a:endParaRPr lang="en-US" sz="2400" b="1" dirty="0">
              <a:latin typeface="Arial Black" panose="020B0A04020102020204" pitchFamily="34" charset="0"/>
            </a:endParaRPr>
          </a:p>
          <a:p>
            <a:pPr algn="ctr"/>
            <a:r>
              <a:rPr lang="en-US" sz="2400" b="1" dirty="0">
                <a:solidFill>
                  <a:srgbClr val="92D050"/>
                </a:solidFill>
                <a:latin typeface="Arial Black" panose="020B0A04020102020204" pitchFamily="34" charset="0"/>
              </a:rPr>
              <a:t>“MANAGERS HAVE A SHORT TERM VIEW”</a:t>
            </a:r>
          </a:p>
          <a:p>
            <a:pPr algn="ctr"/>
            <a:r>
              <a:rPr lang="en-US" sz="2400" b="1" dirty="0">
                <a:latin typeface="Arial Black" panose="020B0A04020102020204" pitchFamily="34" charset="0"/>
              </a:rPr>
              <a:t>“LEADERS HAVE A LONG TERM VIEW”</a:t>
            </a:r>
          </a:p>
          <a:p>
            <a:pPr algn="ctr"/>
            <a:endParaRPr lang="en-US" sz="2400" b="1" dirty="0">
              <a:latin typeface="Arial Black" panose="020B0A04020102020204" pitchFamily="34" charset="0"/>
            </a:endParaRPr>
          </a:p>
          <a:p>
            <a:pPr algn="ctr"/>
            <a:r>
              <a:rPr lang="en-US" sz="2400" b="1" dirty="0">
                <a:solidFill>
                  <a:srgbClr val="92D050"/>
                </a:solidFill>
                <a:latin typeface="Arial Black" panose="020B0A04020102020204" pitchFamily="34" charset="0"/>
              </a:rPr>
              <a:t>“A MANAGER THINKS ABOUT THE BOTTOM LINE”</a:t>
            </a:r>
          </a:p>
          <a:p>
            <a:pPr algn="ctr"/>
            <a:r>
              <a:rPr lang="en-US" sz="2400" b="1" dirty="0">
                <a:latin typeface="Arial Black" panose="020B0A04020102020204" pitchFamily="34" charset="0"/>
              </a:rPr>
              <a:t>“A LEADER THINGS ABOUT THE HORIZON|VISION”</a:t>
            </a:r>
          </a:p>
          <a:p>
            <a:pPr algn="ctr"/>
            <a:endParaRPr lang="en-US" sz="2400" b="1" dirty="0">
              <a:latin typeface="Arial Black" panose="020B0A04020102020204" pitchFamily="34" charset="0"/>
            </a:endParaRPr>
          </a:p>
          <a:p>
            <a:pPr algn="ctr"/>
            <a:r>
              <a:rPr lang="en-US" sz="2400" b="1" dirty="0">
                <a:solidFill>
                  <a:srgbClr val="92D050"/>
                </a:solidFill>
                <a:latin typeface="Arial Black" panose="020B0A04020102020204" pitchFamily="34" charset="0"/>
              </a:rPr>
              <a:t>“MANAGERS DON’T WANT TO ROCK THE BOAT”</a:t>
            </a:r>
          </a:p>
          <a:p>
            <a:pPr algn="ctr"/>
            <a:r>
              <a:rPr lang="en-US" sz="2400" b="1" dirty="0">
                <a:latin typeface="Arial Black" panose="020B0A04020102020204" pitchFamily="34" charset="0"/>
              </a:rPr>
              <a:t>“LEADERS TURN THE BOAT OVER AND BUILDS AN NEW ONE”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9468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321974"/>
            <a:ext cx="9144000" cy="530350"/>
          </a:xfrm>
          <a:prstGeom prst="rect">
            <a:avLst/>
          </a:prstGeom>
          <a:solidFill>
            <a:srgbClr val="80C53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886200" y="6104219"/>
            <a:ext cx="1981200" cy="764673"/>
            <a:chOff x="3886200" y="6104219"/>
            <a:chExt cx="1981200" cy="764673"/>
          </a:xfrm>
        </p:grpSpPr>
        <p:sp>
          <p:nvSpPr>
            <p:cNvPr id="8" name="TextBox 7"/>
            <p:cNvSpPr txBox="1"/>
            <p:nvPr/>
          </p:nvSpPr>
          <p:spPr>
            <a:xfrm>
              <a:off x="3886200" y="6561115"/>
              <a:ext cx="1981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spc="300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ADAM</a:t>
              </a:r>
              <a:r>
                <a:rPr lang="en-US" sz="1400" b="1" spc="300" dirty="0">
                  <a:latin typeface="+mj-lt"/>
                  <a:cs typeface="Times New Roman" panose="02020603050405020304" pitchFamily="18" charset="0"/>
                </a:rPr>
                <a:t>WHITE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543960" y="6144895"/>
              <a:ext cx="517072" cy="444042"/>
            </a:xfrm>
            <a:prstGeom prst="ellipse">
              <a:avLst/>
            </a:prstGeom>
            <a:solidFill>
              <a:srgbClr val="FD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1269" y="6104219"/>
              <a:ext cx="412833" cy="4128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86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012" y="2475661"/>
            <a:ext cx="877051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Black" panose="020B0A04020102020204" pitchFamily="34" charset="0"/>
                <a:cs typeface="Aharoni" panose="02010803020104030203"/>
              </a:rPr>
              <a:t>LION LEADERSHIP LESSON #4:</a:t>
            </a:r>
          </a:p>
          <a:p>
            <a:pPr algn="ctr"/>
            <a:r>
              <a:rPr lang="en-US" sz="6000" b="1" dirty="0">
                <a:solidFill>
                  <a:srgbClr val="92D050"/>
                </a:solidFill>
                <a:latin typeface="Arial Black" panose="020B0A04020102020204" pitchFamily="34" charset="0"/>
                <a:cs typeface="Aharoni" panose="02010803020104030203"/>
              </a:rPr>
              <a:t>ASSOCIATION</a:t>
            </a:r>
          </a:p>
          <a:p>
            <a:pPr algn="ctr"/>
            <a:endParaRPr lang="en-US" sz="3600" b="1" dirty="0">
              <a:latin typeface="Arial Black" panose="020B0A04020102020204" pitchFamily="34" charset="0"/>
              <a:cs typeface="Aharoni" panose="02010803020104030203"/>
            </a:endParaRPr>
          </a:p>
          <a:p>
            <a:endParaRPr lang="en-US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en-US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9468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321974"/>
            <a:ext cx="9144000" cy="530350"/>
          </a:xfrm>
          <a:prstGeom prst="rect">
            <a:avLst/>
          </a:prstGeom>
          <a:solidFill>
            <a:srgbClr val="80C53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886200" y="6104219"/>
            <a:ext cx="1981200" cy="764673"/>
            <a:chOff x="3886200" y="6104219"/>
            <a:chExt cx="1981200" cy="764673"/>
          </a:xfrm>
        </p:grpSpPr>
        <p:sp>
          <p:nvSpPr>
            <p:cNvPr id="8" name="TextBox 7"/>
            <p:cNvSpPr txBox="1"/>
            <p:nvPr/>
          </p:nvSpPr>
          <p:spPr>
            <a:xfrm>
              <a:off x="3886200" y="6561115"/>
              <a:ext cx="1981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spc="300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ADAM</a:t>
              </a:r>
              <a:r>
                <a:rPr lang="en-US" sz="1400" b="1" spc="300" dirty="0">
                  <a:latin typeface="+mj-lt"/>
                  <a:cs typeface="Times New Roman" panose="02020603050405020304" pitchFamily="18" charset="0"/>
                </a:rPr>
                <a:t>WHITE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543960" y="6144895"/>
              <a:ext cx="517072" cy="444042"/>
            </a:xfrm>
            <a:prstGeom prst="ellipse">
              <a:avLst/>
            </a:prstGeom>
            <a:solidFill>
              <a:srgbClr val="FD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1269" y="6104219"/>
              <a:ext cx="412833" cy="4128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44692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012" y="771032"/>
            <a:ext cx="877051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Black" panose="020B0A04020102020204" pitchFamily="34" charset="0"/>
                <a:cs typeface="Aharoni" panose="02010803020104030203"/>
              </a:rPr>
              <a:t>LEADERSHIP ASSOCIATION</a:t>
            </a:r>
          </a:p>
          <a:p>
            <a:pPr algn="ctr"/>
            <a:endParaRPr lang="en-US" sz="1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en-US" sz="1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4400" b="1" dirty="0">
                <a:latin typeface="Arial Black" panose="020B0A04020102020204" pitchFamily="34" charset="0"/>
              </a:rPr>
              <a:t>A LEADER LEADS A NARROW, DISCIPLINED LIFE</a:t>
            </a:r>
          </a:p>
          <a:p>
            <a:pPr algn="ctr"/>
            <a:endParaRPr lang="en-US" sz="4000" b="1" dirty="0">
              <a:latin typeface="Arial Black" panose="020B0A04020102020204" pitchFamily="34" charset="0"/>
            </a:endParaRPr>
          </a:p>
          <a:p>
            <a:pPr algn="ctr"/>
            <a:r>
              <a:rPr lang="en-US" sz="4400" b="1" dirty="0">
                <a:latin typeface="Arial Black" panose="020B0A04020102020204" pitchFamily="34" charset="0"/>
              </a:rPr>
              <a:t>ASSOCIATION REFLECTS LEADERSHIP LEVEL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9468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321974"/>
            <a:ext cx="9144000" cy="530350"/>
          </a:xfrm>
          <a:prstGeom prst="rect">
            <a:avLst/>
          </a:prstGeom>
          <a:solidFill>
            <a:srgbClr val="80C53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886200" y="6104219"/>
            <a:ext cx="1981200" cy="764673"/>
            <a:chOff x="3886200" y="6104219"/>
            <a:chExt cx="1981200" cy="764673"/>
          </a:xfrm>
        </p:grpSpPr>
        <p:sp>
          <p:nvSpPr>
            <p:cNvPr id="8" name="TextBox 7"/>
            <p:cNvSpPr txBox="1"/>
            <p:nvPr/>
          </p:nvSpPr>
          <p:spPr>
            <a:xfrm>
              <a:off x="3886200" y="6561115"/>
              <a:ext cx="1981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spc="300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ADAM</a:t>
              </a:r>
              <a:r>
                <a:rPr lang="en-US" sz="1400" b="1" spc="300" dirty="0">
                  <a:latin typeface="+mj-lt"/>
                  <a:cs typeface="Times New Roman" panose="02020603050405020304" pitchFamily="18" charset="0"/>
                </a:rPr>
                <a:t>WHITE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543960" y="6144895"/>
              <a:ext cx="517072" cy="444042"/>
            </a:xfrm>
            <a:prstGeom prst="ellipse">
              <a:avLst/>
            </a:prstGeom>
            <a:solidFill>
              <a:srgbClr val="FD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1269" y="6104219"/>
              <a:ext cx="412833" cy="4128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161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304800"/>
            <a:ext cx="80010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haroni" panose="02010803020104030203" pitchFamily="2" charset="-79"/>
                <a:cs typeface="Aharoni" panose="02010803020104030203" pitchFamily="2" charset="-79"/>
              </a:rPr>
              <a:t>NOW I AM THE VOICE</a:t>
            </a:r>
          </a:p>
          <a:p>
            <a:pPr algn="ctr"/>
            <a:r>
              <a:rPr lang="en-US" sz="3600" b="1" dirty="0">
                <a:solidFill>
                  <a:srgbClr val="60C858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 WILL </a:t>
            </a:r>
            <a:r>
              <a:rPr lang="en-US" sz="3600" b="1" i="1" dirty="0">
                <a:solidFill>
                  <a:srgbClr val="60C858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LEAD</a:t>
            </a:r>
            <a:r>
              <a:rPr lang="en-US" sz="3600" b="1" dirty="0">
                <a:solidFill>
                  <a:srgbClr val="60C858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AND NOT FOLLOW. </a:t>
            </a:r>
          </a:p>
          <a:p>
            <a:pPr algn="ctr"/>
            <a:r>
              <a:rPr lang="en-US" sz="3600" b="1" dirty="0">
                <a:latin typeface="Aharoni" panose="02010803020104030203" pitchFamily="2" charset="-79"/>
                <a:cs typeface="Aharoni" panose="02010803020104030203" pitchFamily="2" charset="-79"/>
              </a:rPr>
              <a:t>I WILL </a:t>
            </a:r>
            <a:r>
              <a:rPr lang="en-US" sz="3600" b="1" i="1" dirty="0">
                <a:latin typeface="Aharoni" panose="02010803020104030203" pitchFamily="2" charset="-79"/>
                <a:cs typeface="Aharoni" panose="02010803020104030203" pitchFamily="2" charset="-79"/>
              </a:rPr>
              <a:t>BELIEVE</a:t>
            </a:r>
            <a:r>
              <a:rPr lang="en-US" sz="3600" b="1" dirty="0">
                <a:latin typeface="Aharoni" panose="02010803020104030203" pitchFamily="2" charset="-79"/>
                <a:cs typeface="Aharoni" panose="02010803020104030203" pitchFamily="2" charset="-79"/>
              </a:rPr>
              <a:t> AND NOT DOUBT.</a:t>
            </a:r>
          </a:p>
          <a:p>
            <a:pPr algn="ctr"/>
            <a:r>
              <a:rPr lang="en-US" sz="3600" b="1" dirty="0">
                <a:solidFill>
                  <a:srgbClr val="60C858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 WILL </a:t>
            </a:r>
            <a:r>
              <a:rPr lang="en-US" sz="3600" b="1" i="1" dirty="0">
                <a:solidFill>
                  <a:srgbClr val="60C858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CREATE</a:t>
            </a:r>
            <a:r>
              <a:rPr lang="en-US" sz="3600" b="1" dirty="0">
                <a:solidFill>
                  <a:srgbClr val="60C858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AND NOT DESTROY</a:t>
            </a:r>
          </a:p>
          <a:p>
            <a:pPr algn="ctr"/>
            <a:r>
              <a:rPr lang="en-US" sz="3600" b="1" dirty="0">
                <a:latin typeface="Aharoni" panose="02010803020104030203" pitchFamily="2" charset="-79"/>
                <a:cs typeface="Aharoni" panose="02010803020104030203" pitchFamily="2" charset="-79"/>
              </a:rPr>
              <a:t>I AM A FORCE FOR GOOD.</a:t>
            </a:r>
          </a:p>
          <a:p>
            <a:pPr algn="ctr"/>
            <a:r>
              <a:rPr lang="en-US" sz="3600" b="1" dirty="0">
                <a:solidFill>
                  <a:srgbClr val="60C858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 AM A LEADER.</a:t>
            </a:r>
          </a:p>
          <a:p>
            <a:pPr algn="ctr"/>
            <a:r>
              <a:rPr lang="en-US" sz="3600" b="1" dirty="0">
                <a:latin typeface="Aharoni" panose="02010803020104030203" pitchFamily="2" charset="-79"/>
                <a:cs typeface="Aharoni" panose="02010803020104030203" pitchFamily="2" charset="-79"/>
              </a:rPr>
              <a:t>I WILL DEFY THE ODDS</a:t>
            </a:r>
            <a:r>
              <a:rPr lang="en-US" sz="3600" b="1" dirty="0">
                <a:latin typeface="Arial Black" panose="020B0A04020102020204" pitchFamily="34" charset="0"/>
                <a:cs typeface="Aharoni" panose="02010803020104030203" pitchFamily="2" charset="-79"/>
              </a:rPr>
              <a:t>!</a:t>
            </a:r>
            <a:endParaRPr lang="en-US" sz="36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sz="3600" b="1" dirty="0">
                <a:solidFill>
                  <a:srgbClr val="60C858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 WILL SET A NEW STANDARD</a:t>
            </a:r>
            <a:r>
              <a:rPr lang="en-US" sz="3600" b="1" dirty="0">
                <a:solidFill>
                  <a:srgbClr val="60C858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!</a:t>
            </a:r>
          </a:p>
          <a:p>
            <a:pPr algn="ctr"/>
            <a:r>
              <a:rPr lang="en-US" sz="3600" b="1" dirty="0">
                <a:latin typeface="Aharoni" panose="02010803020104030203" pitchFamily="2" charset="-79"/>
                <a:cs typeface="Aharoni" panose="02010803020104030203" pitchFamily="2" charset="-79"/>
              </a:rPr>
              <a:t>I WILL STEP UP</a:t>
            </a:r>
            <a:r>
              <a:rPr lang="en-US" sz="3600" b="1" dirty="0">
                <a:latin typeface="Arial Black" panose="020B0A04020102020204" pitchFamily="34" charset="0"/>
                <a:cs typeface="Aharoni" panose="02010803020104030203" pitchFamily="2" charset="-79"/>
              </a:rPr>
              <a:t>!</a:t>
            </a:r>
          </a:p>
          <a:p>
            <a:pPr algn="ctr"/>
            <a:r>
              <a:rPr lang="en-US" sz="5400" b="1" dirty="0">
                <a:solidFill>
                  <a:srgbClr val="60C858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 CAN, I WILL, I MUST</a:t>
            </a:r>
          </a:p>
        </p:txBody>
      </p:sp>
    </p:spTree>
    <p:extLst>
      <p:ext uri="{BB962C8B-B14F-4D97-AF65-F5344CB8AC3E}">
        <p14:creationId xmlns:p14="http://schemas.microsoft.com/office/powerpoint/2010/main" val="2428740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9468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321974"/>
            <a:ext cx="9144000" cy="530350"/>
          </a:xfrm>
          <a:prstGeom prst="rect">
            <a:avLst/>
          </a:prstGeom>
          <a:solidFill>
            <a:srgbClr val="80C53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682"/>
            <a:ext cx="9144000" cy="590304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886200" y="6104219"/>
            <a:ext cx="1981200" cy="764673"/>
            <a:chOff x="3886200" y="6104219"/>
            <a:chExt cx="1981200" cy="764673"/>
          </a:xfrm>
        </p:grpSpPr>
        <p:sp>
          <p:nvSpPr>
            <p:cNvPr id="8" name="TextBox 7"/>
            <p:cNvSpPr txBox="1"/>
            <p:nvPr/>
          </p:nvSpPr>
          <p:spPr>
            <a:xfrm>
              <a:off x="3886200" y="6561115"/>
              <a:ext cx="1981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spc="300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ADAM</a:t>
              </a:r>
              <a:r>
                <a:rPr lang="en-US" sz="1400" b="1" spc="300" dirty="0">
                  <a:latin typeface="+mj-lt"/>
                  <a:cs typeface="Times New Roman" panose="02020603050405020304" pitchFamily="18" charset="0"/>
                </a:rPr>
                <a:t>WHITE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543960" y="6144895"/>
              <a:ext cx="517072" cy="444042"/>
            </a:xfrm>
            <a:prstGeom prst="ellipse">
              <a:avLst/>
            </a:prstGeom>
            <a:solidFill>
              <a:srgbClr val="FD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1269" y="6104219"/>
              <a:ext cx="412833" cy="412833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7" y="3725756"/>
            <a:ext cx="3869473" cy="257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1578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703" y="1636690"/>
            <a:ext cx="877051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Black" panose="020B0A04020102020204" pitchFamily="34" charset="0"/>
                <a:cs typeface="Aharoni" panose="02010803020104030203"/>
              </a:rPr>
              <a:t>LION LEADERSHIP LESSON #5:</a:t>
            </a:r>
          </a:p>
          <a:p>
            <a:pPr algn="ctr"/>
            <a:r>
              <a:rPr lang="en-US" sz="6000" b="1" dirty="0">
                <a:solidFill>
                  <a:srgbClr val="92D050"/>
                </a:solidFill>
                <a:latin typeface="Arial Black" panose="020B0A04020102020204" pitchFamily="34" charset="0"/>
                <a:cs typeface="Aharoni" panose="02010803020104030203"/>
              </a:rPr>
              <a:t>DEVELOPS FOLLOWERS INTO LEADERS</a:t>
            </a:r>
          </a:p>
          <a:p>
            <a:pPr algn="ctr"/>
            <a:endParaRPr lang="en-US" sz="3600" b="1" dirty="0">
              <a:latin typeface="Arial Black" panose="020B0A04020102020204" pitchFamily="34" charset="0"/>
              <a:cs typeface="Aharoni" panose="02010803020104030203"/>
            </a:endParaRPr>
          </a:p>
          <a:p>
            <a:endParaRPr lang="en-US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en-US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9468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321974"/>
            <a:ext cx="9144000" cy="530350"/>
          </a:xfrm>
          <a:prstGeom prst="rect">
            <a:avLst/>
          </a:prstGeom>
          <a:solidFill>
            <a:srgbClr val="80C53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886200" y="6104219"/>
            <a:ext cx="1981200" cy="764673"/>
            <a:chOff x="3886200" y="6104219"/>
            <a:chExt cx="1981200" cy="764673"/>
          </a:xfrm>
        </p:grpSpPr>
        <p:sp>
          <p:nvSpPr>
            <p:cNvPr id="8" name="TextBox 7"/>
            <p:cNvSpPr txBox="1"/>
            <p:nvPr/>
          </p:nvSpPr>
          <p:spPr>
            <a:xfrm>
              <a:off x="3886200" y="6561115"/>
              <a:ext cx="1981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spc="300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ADAM</a:t>
              </a:r>
              <a:r>
                <a:rPr lang="en-US" sz="1400" b="1" spc="300" dirty="0">
                  <a:latin typeface="+mj-lt"/>
                  <a:cs typeface="Times New Roman" panose="02020603050405020304" pitchFamily="18" charset="0"/>
                </a:rPr>
                <a:t>WHITE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543960" y="6144895"/>
              <a:ext cx="517072" cy="444042"/>
            </a:xfrm>
            <a:prstGeom prst="ellipse">
              <a:avLst/>
            </a:prstGeom>
            <a:solidFill>
              <a:srgbClr val="FD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1269" y="6104219"/>
              <a:ext cx="412833" cy="4128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65551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9468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321974"/>
            <a:ext cx="9144000" cy="530350"/>
          </a:xfrm>
          <a:prstGeom prst="rect">
            <a:avLst/>
          </a:prstGeom>
          <a:solidFill>
            <a:srgbClr val="80C53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290BCD-F716-45D8-B1C7-5582139071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4683"/>
            <a:ext cx="9144000" cy="592729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886200" y="6104219"/>
            <a:ext cx="1981200" cy="764673"/>
            <a:chOff x="3886200" y="6104219"/>
            <a:chExt cx="1981200" cy="764673"/>
          </a:xfrm>
        </p:grpSpPr>
        <p:sp>
          <p:nvSpPr>
            <p:cNvPr id="8" name="TextBox 7"/>
            <p:cNvSpPr txBox="1"/>
            <p:nvPr/>
          </p:nvSpPr>
          <p:spPr>
            <a:xfrm>
              <a:off x="3886200" y="6561115"/>
              <a:ext cx="1981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spc="300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ADAM</a:t>
              </a:r>
              <a:r>
                <a:rPr lang="en-US" sz="1400" b="1" spc="300" dirty="0">
                  <a:latin typeface="+mj-lt"/>
                  <a:cs typeface="Times New Roman" panose="02020603050405020304" pitchFamily="18" charset="0"/>
                </a:rPr>
                <a:t>WHITE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543960" y="6144895"/>
              <a:ext cx="517072" cy="444042"/>
            </a:xfrm>
            <a:prstGeom prst="ellipse">
              <a:avLst/>
            </a:prstGeom>
            <a:solidFill>
              <a:srgbClr val="FD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1269" y="6104219"/>
              <a:ext cx="412833" cy="4128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55814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012" y="677926"/>
            <a:ext cx="8770513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Black" panose="020B0A04020102020204" pitchFamily="34" charset="0"/>
                <a:cs typeface="Aharoni" panose="02010803020104030203"/>
              </a:rPr>
              <a:t>Employ vs. Deploy</a:t>
            </a:r>
          </a:p>
          <a:p>
            <a:pPr algn="ctr"/>
            <a:endParaRPr lang="en-US" sz="3200" b="1" dirty="0">
              <a:latin typeface="Arial Black" panose="020B0A04020102020204" pitchFamily="34" charset="0"/>
              <a:cs typeface="Aharoni" panose="02010803020104030203"/>
            </a:endParaRPr>
          </a:p>
          <a:p>
            <a:pPr algn="ctr"/>
            <a:r>
              <a:rPr lang="en-US" sz="3600" b="1" dirty="0">
                <a:latin typeface="Arial Black" panose="020B0A04020102020204" pitchFamily="34" charset="0"/>
                <a:cs typeface="Aharoni" panose="02010803020104030203"/>
              </a:rPr>
              <a:t>AVERAGE LEADERS </a:t>
            </a:r>
          </a:p>
          <a:p>
            <a:pPr algn="ctr"/>
            <a:r>
              <a:rPr lang="en-US" sz="3600" b="1" dirty="0">
                <a:latin typeface="Arial Black" panose="020B0A04020102020204" pitchFamily="34" charset="0"/>
                <a:cs typeface="Aharoni" panose="02010803020104030203"/>
              </a:rPr>
              <a:t>“EMPLOY” PEOPLE</a:t>
            </a:r>
          </a:p>
          <a:p>
            <a:pPr algn="ctr"/>
            <a:endParaRPr lang="en-US" sz="3200" b="1" dirty="0">
              <a:latin typeface="Arial Black" panose="020B0A04020102020204" pitchFamily="34" charset="0"/>
              <a:cs typeface="Aharoni" panose="02010803020104030203"/>
            </a:endParaRPr>
          </a:p>
          <a:p>
            <a:pPr algn="ctr"/>
            <a:r>
              <a:rPr lang="en-US" sz="3600" b="1" dirty="0">
                <a:latin typeface="Arial Black" panose="020B0A04020102020204" pitchFamily="34" charset="0"/>
                <a:cs typeface="Aharoni" panose="02010803020104030203"/>
              </a:rPr>
              <a:t>INFLUENTIAL LEADERS</a:t>
            </a:r>
          </a:p>
          <a:p>
            <a:pPr algn="ctr"/>
            <a:r>
              <a:rPr lang="en-US" sz="3600" b="1" dirty="0">
                <a:latin typeface="Arial Black" panose="020B0A04020102020204" pitchFamily="34" charset="0"/>
                <a:cs typeface="Aharoni" panose="02010803020104030203"/>
              </a:rPr>
              <a:t> “DEPLOY” PEOPLE</a:t>
            </a:r>
          </a:p>
          <a:p>
            <a:pPr algn="ctr"/>
            <a:r>
              <a:rPr lang="en-US" sz="3200" b="1" dirty="0">
                <a:latin typeface="Arial Black" panose="020B0A04020102020204" pitchFamily="34" charset="0"/>
                <a:cs typeface="Aharoni" panose="02010803020104030203"/>
              </a:rPr>
              <a:t>(Release people to become themselves)</a:t>
            </a:r>
          </a:p>
          <a:p>
            <a:endParaRPr lang="en-US" sz="1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en-US" sz="1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en-US" sz="4400" b="1" dirty="0">
              <a:latin typeface="Arial Black" panose="020B0A04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9468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321974"/>
            <a:ext cx="9144000" cy="530350"/>
          </a:xfrm>
          <a:prstGeom prst="rect">
            <a:avLst/>
          </a:prstGeom>
          <a:solidFill>
            <a:srgbClr val="80C53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886200" y="6104219"/>
            <a:ext cx="1981200" cy="764673"/>
            <a:chOff x="3886200" y="6104219"/>
            <a:chExt cx="1981200" cy="764673"/>
          </a:xfrm>
        </p:grpSpPr>
        <p:sp>
          <p:nvSpPr>
            <p:cNvPr id="8" name="TextBox 7"/>
            <p:cNvSpPr txBox="1"/>
            <p:nvPr/>
          </p:nvSpPr>
          <p:spPr>
            <a:xfrm>
              <a:off x="3886200" y="6561115"/>
              <a:ext cx="1981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spc="300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ADAM</a:t>
              </a:r>
              <a:r>
                <a:rPr lang="en-US" sz="1400" b="1" spc="300" dirty="0">
                  <a:latin typeface="+mj-lt"/>
                  <a:cs typeface="Times New Roman" panose="02020603050405020304" pitchFamily="18" charset="0"/>
                </a:rPr>
                <a:t>WHITE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543960" y="6144895"/>
              <a:ext cx="517072" cy="444042"/>
            </a:xfrm>
            <a:prstGeom prst="ellipse">
              <a:avLst/>
            </a:prstGeom>
            <a:solidFill>
              <a:srgbClr val="FD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1269" y="6104219"/>
              <a:ext cx="412833" cy="4128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141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703" y="2070793"/>
            <a:ext cx="877051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Black" panose="020B0A04020102020204" pitchFamily="34" charset="0"/>
                <a:cs typeface="Aharoni" panose="02010803020104030203"/>
              </a:rPr>
              <a:t>LION LEADERSHIP LESSON #6:</a:t>
            </a:r>
          </a:p>
          <a:p>
            <a:pPr algn="ctr"/>
            <a:r>
              <a:rPr lang="en-US" sz="6000" b="1" dirty="0">
                <a:solidFill>
                  <a:srgbClr val="92D050"/>
                </a:solidFill>
                <a:latin typeface="Arial Black" panose="020B0A04020102020204" pitchFamily="34" charset="0"/>
                <a:cs typeface="Aharoni" panose="02010803020104030203"/>
              </a:rPr>
              <a:t>PROVIDES PROTECTION</a:t>
            </a:r>
            <a:endParaRPr lang="en-US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9468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321974"/>
            <a:ext cx="9144000" cy="530350"/>
          </a:xfrm>
          <a:prstGeom prst="rect">
            <a:avLst/>
          </a:prstGeom>
          <a:solidFill>
            <a:srgbClr val="80C53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886200" y="6104219"/>
            <a:ext cx="1981200" cy="764673"/>
            <a:chOff x="3886200" y="6104219"/>
            <a:chExt cx="1981200" cy="764673"/>
          </a:xfrm>
        </p:grpSpPr>
        <p:sp>
          <p:nvSpPr>
            <p:cNvPr id="8" name="TextBox 7"/>
            <p:cNvSpPr txBox="1"/>
            <p:nvPr/>
          </p:nvSpPr>
          <p:spPr>
            <a:xfrm>
              <a:off x="3886200" y="6561115"/>
              <a:ext cx="1981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spc="300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ADAM</a:t>
              </a:r>
              <a:r>
                <a:rPr lang="en-US" sz="1400" b="1" spc="300" dirty="0">
                  <a:latin typeface="+mj-lt"/>
                  <a:cs typeface="Times New Roman" panose="02020603050405020304" pitchFamily="18" charset="0"/>
                </a:rPr>
                <a:t>WHITE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543960" y="6144895"/>
              <a:ext cx="517072" cy="444042"/>
            </a:xfrm>
            <a:prstGeom prst="ellipse">
              <a:avLst/>
            </a:prstGeom>
            <a:solidFill>
              <a:srgbClr val="FD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1269" y="6104219"/>
              <a:ext cx="412833" cy="4128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86466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8E8BCC-4209-4FBD-BEFE-3BB7DAA34D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682"/>
            <a:ext cx="9144000" cy="61114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321974"/>
            <a:ext cx="9144000" cy="530350"/>
          </a:xfrm>
          <a:prstGeom prst="rect">
            <a:avLst/>
          </a:prstGeom>
          <a:solidFill>
            <a:srgbClr val="80C53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810000" y="6093327"/>
            <a:ext cx="1981200" cy="764673"/>
            <a:chOff x="3886200" y="6104219"/>
            <a:chExt cx="1981200" cy="764673"/>
          </a:xfrm>
        </p:grpSpPr>
        <p:sp>
          <p:nvSpPr>
            <p:cNvPr id="8" name="TextBox 7"/>
            <p:cNvSpPr txBox="1"/>
            <p:nvPr/>
          </p:nvSpPr>
          <p:spPr>
            <a:xfrm>
              <a:off x="3886200" y="6561115"/>
              <a:ext cx="1981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spc="300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ADAM</a:t>
              </a:r>
              <a:r>
                <a:rPr lang="en-US" sz="1400" b="1" spc="300" dirty="0">
                  <a:latin typeface="+mj-lt"/>
                  <a:cs typeface="Times New Roman" panose="02020603050405020304" pitchFamily="18" charset="0"/>
                </a:rPr>
                <a:t>WHITE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543960" y="6144895"/>
              <a:ext cx="517072" cy="444042"/>
            </a:xfrm>
            <a:prstGeom prst="ellipse">
              <a:avLst/>
            </a:prstGeom>
            <a:solidFill>
              <a:srgbClr val="FD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1269" y="6104219"/>
              <a:ext cx="412833" cy="412833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0" y="0"/>
            <a:ext cx="9144000" cy="39468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886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703" y="1636690"/>
            <a:ext cx="877051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 Black" panose="020B0A04020102020204" pitchFamily="34" charset="0"/>
                <a:cs typeface="Aharoni" panose="02010803020104030203"/>
              </a:rPr>
              <a:t>LION LEADERSHIP LESSON #7:</a:t>
            </a:r>
          </a:p>
          <a:p>
            <a:pPr algn="ctr"/>
            <a:r>
              <a:rPr lang="en-US" sz="6000" b="1" dirty="0">
                <a:solidFill>
                  <a:srgbClr val="92D050"/>
                </a:solidFill>
                <a:latin typeface="Arial Black" panose="020B0A04020102020204" pitchFamily="34" charset="0"/>
                <a:cs typeface="Aharoni" panose="02010803020104030203"/>
              </a:rPr>
              <a:t>DEVELOPS A </a:t>
            </a:r>
          </a:p>
          <a:p>
            <a:pPr algn="ctr"/>
            <a:r>
              <a:rPr lang="en-US" sz="6000" b="1" dirty="0">
                <a:solidFill>
                  <a:srgbClr val="92D050"/>
                </a:solidFill>
                <a:latin typeface="Arial Black" panose="020B0A04020102020204" pitchFamily="34" charset="0"/>
                <a:cs typeface="Aharoni" panose="02010803020104030203"/>
              </a:rPr>
              <a:t>“ONE TEAM” CULTURE</a:t>
            </a:r>
          </a:p>
          <a:p>
            <a:pPr algn="ctr"/>
            <a:endParaRPr lang="en-US" sz="3600" b="1" dirty="0">
              <a:latin typeface="Arial Black" panose="020B0A04020102020204" pitchFamily="34" charset="0"/>
              <a:cs typeface="Aharoni" panose="02010803020104030203"/>
            </a:endParaRPr>
          </a:p>
          <a:p>
            <a:endParaRPr lang="en-US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en-US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9468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321974"/>
            <a:ext cx="9144000" cy="530350"/>
          </a:xfrm>
          <a:prstGeom prst="rect">
            <a:avLst/>
          </a:prstGeom>
          <a:solidFill>
            <a:srgbClr val="80C53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886200" y="6104219"/>
            <a:ext cx="1981200" cy="764673"/>
            <a:chOff x="3886200" y="6104219"/>
            <a:chExt cx="1981200" cy="764673"/>
          </a:xfrm>
        </p:grpSpPr>
        <p:sp>
          <p:nvSpPr>
            <p:cNvPr id="8" name="TextBox 7"/>
            <p:cNvSpPr txBox="1"/>
            <p:nvPr/>
          </p:nvSpPr>
          <p:spPr>
            <a:xfrm>
              <a:off x="3886200" y="6561115"/>
              <a:ext cx="1981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spc="300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ADAM</a:t>
              </a:r>
              <a:r>
                <a:rPr lang="en-US" sz="1400" b="1" spc="300" dirty="0">
                  <a:latin typeface="+mj-lt"/>
                  <a:cs typeface="Times New Roman" panose="02020603050405020304" pitchFamily="18" charset="0"/>
                </a:rPr>
                <a:t>WHITE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543960" y="6144895"/>
              <a:ext cx="517072" cy="444042"/>
            </a:xfrm>
            <a:prstGeom prst="ellipse">
              <a:avLst/>
            </a:prstGeom>
            <a:solidFill>
              <a:srgbClr val="FD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1269" y="6104219"/>
              <a:ext cx="412833" cy="4128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51230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39468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321974"/>
            <a:ext cx="9144000" cy="530350"/>
          </a:xfrm>
          <a:prstGeom prst="rect">
            <a:avLst/>
          </a:prstGeom>
          <a:solidFill>
            <a:srgbClr val="80C53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B51AB4-CDF6-49E4-A63F-B833DE37FF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" y="394683"/>
            <a:ext cx="9143581" cy="590304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886200" y="6104219"/>
            <a:ext cx="1981200" cy="764673"/>
            <a:chOff x="3886200" y="6104219"/>
            <a:chExt cx="1981200" cy="764673"/>
          </a:xfrm>
        </p:grpSpPr>
        <p:sp>
          <p:nvSpPr>
            <p:cNvPr id="8" name="TextBox 7"/>
            <p:cNvSpPr txBox="1"/>
            <p:nvPr/>
          </p:nvSpPr>
          <p:spPr>
            <a:xfrm>
              <a:off x="3886200" y="6561115"/>
              <a:ext cx="1981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spc="300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ADAM</a:t>
              </a:r>
              <a:r>
                <a:rPr lang="en-US" sz="1400" b="1" spc="300" dirty="0">
                  <a:latin typeface="+mj-lt"/>
                  <a:cs typeface="Times New Roman" panose="02020603050405020304" pitchFamily="18" charset="0"/>
                </a:rPr>
                <a:t>WHITE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543960" y="6144895"/>
              <a:ext cx="517072" cy="444042"/>
            </a:xfrm>
            <a:prstGeom prst="ellipse">
              <a:avLst/>
            </a:prstGeom>
            <a:solidFill>
              <a:srgbClr val="FD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1269" y="6104219"/>
              <a:ext cx="412833" cy="4128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25117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615273"/>
            <a:ext cx="8305800" cy="939800"/>
          </a:xfrm>
          <a:effectLst/>
          <a:scene3d>
            <a:camera prst="orthographicFront"/>
            <a:lightRig rig="threePt" dir="t"/>
          </a:scene3d>
          <a:sp3d/>
        </p:spPr>
        <p:txBody>
          <a:bodyPr>
            <a:noAutofit/>
            <a:sp3d extrusionH="57150">
              <a:bevelT w="82550" h="38100" prst="coolSlant"/>
            </a:sp3d>
          </a:bodyPr>
          <a:lstStyle/>
          <a:p>
            <a:pPr algn="l">
              <a:lnSpc>
                <a:spcPct val="100000"/>
              </a:lnSpc>
            </a:pPr>
            <a:r>
              <a:rPr lang="en-US" sz="4000" dirty="0">
                <a:latin typeface="Arial Black" panose="020B0A04020102020204" pitchFamily="34" charset="0"/>
                <a:cs typeface="Aharoni" panose="02010803020104030203" pitchFamily="2" charset="-79"/>
              </a:rPr>
              <a:t>INFLUENTIAL LEADERSHIP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9468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321974"/>
            <a:ext cx="9144000" cy="530350"/>
          </a:xfrm>
          <a:prstGeom prst="rect">
            <a:avLst/>
          </a:prstGeom>
          <a:solidFill>
            <a:srgbClr val="80C53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886200" y="6104219"/>
            <a:ext cx="1981200" cy="764673"/>
            <a:chOff x="3886200" y="6104219"/>
            <a:chExt cx="1981200" cy="764673"/>
          </a:xfrm>
        </p:grpSpPr>
        <p:sp>
          <p:nvSpPr>
            <p:cNvPr id="9" name="TextBox 8"/>
            <p:cNvSpPr txBox="1"/>
            <p:nvPr/>
          </p:nvSpPr>
          <p:spPr>
            <a:xfrm>
              <a:off x="3886200" y="6561115"/>
              <a:ext cx="1981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spc="300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ADAM</a:t>
              </a:r>
              <a:r>
                <a:rPr lang="en-US" sz="1400" b="1" spc="300" dirty="0">
                  <a:latin typeface="+mj-lt"/>
                  <a:cs typeface="Times New Roman" panose="02020603050405020304" pitchFamily="18" charset="0"/>
                </a:rPr>
                <a:t>WHITE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4543960" y="6144895"/>
              <a:ext cx="517072" cy="444042"/>
            </a:xfrm>
            <a:prstGeom prst="ellipse">
              <a:avLst/>
            </a:prstGeom>
            <a:solidFill>
              <a:srgbClr val="FD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1269" y="6104219"/>
              <a:ext cx="412833" cy="4128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07303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153400" cy="91440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92D050"/>
                </a:solidFill>
                <a:latin typeface="Arial Black" panose="020B0A04020102020204" pitchFamily="34" charset="0"/>
              </a:rPr>
              <a:t>What leadership is not…</a:t>
            </a:r>
          </a:p>
        </p:txBody>
      </p:sp>
      <p:sp>
        <p:nvSpPr>
          <p:cNvPr id="4" name="Trapezoid 3"/>
          <p:cNvSpPr/>
          <p:nvPr/>
        </p:nvSpPr>
        <p:spPr>
          <a:xfrm>
            <a:off x="2788920" y="1905000"/>
            <a:ext cx="3581400" cy="685800"/>
          </a:xfrm>
          <a:prstGeom prst="trapezoid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LEADERSHIP IS NOT A “TITLE”</a:t>
            </a:r>
          </a:p>
        </p:txBody>
      </p:sp>
      <p:sp>
        <p:nvSpPr>
          <p:cNvPr id="5" name="Trapezoid 4"/>
          <p:cNvSpPr/>
          <p:nvPr/>
        </p:nvSpPr>
        <p:spPr>
          <a:xfrm>
            <a:off x="2535555" y="3048000"/>
            <a:ext cx="4225290" cy="838200"/>
          </a:xfrm>
          <a:prstGeom prst="trapezoid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LEADERSHIP IS NOT A “POSITION”</a:t>
            </a:r>
          </a:p>
        </p:txBody>
      </p:sp>
      <p:sp>
        <p:nvSpPr>
          <p:cNvPr id="6" name="Trapezoid 5"/>
          <p:cNvSpPr/>
          <p:nvPr/>
        </p:nvSpPr>
        <p:spPr>
          <a:xfrm>
            <a:off x="2059305" y="4419600"/>
            <a:ext cx="5177790" cy="838200"/>
          </a:xfrm>
          <a:prstGeom prst="trapezoid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LEADERSHIP IS NOT “AUTHORITY”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9468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6321974"/>
            <a:ext cx="9144000" cy="530350"/>
          </a:xfrm>
          <a:prstGeom prst="rect">
            <a:avLst/>
          </a:prstGeom>
          <a:solidFill>
            <a:srgbClr val="80C53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3886200" y="6104219"/>
            <a:ext cx="1981200" cy="764673"/>
            <a:chOff x="3886200" y="6104219"/>
            <a:chExt cx="1981200" cy="764673"/>
          </a:xfrm>
        </p:grpSpPr>
        <p:sp>
          <p:nvSpPr>
            <p:cNvPr id="12" name="TextBox 11"/>
            <p:cNvSpPr txBox="1"/>
            <p:nvPr/>
          </p:nvSpPr>
          <p:spPr>
            <a:xfrm>
              <a:off x="3886200" y="6561115"/>
              <a:ext cx="1981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spc="300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ADAM</a:t>
              </a:r>
              <a:r>
                <a:rPr lang="en-US" sz="1400" b="1" spc="300" dirty="0">
                  <a:latin typeface="+mj-lt"/>
                  <a:cs typeface="Times New Roman" panose="02020603050405020304" pitchFamily="18" charset="0"/>
                </a:rPr>
                <a:t>WHITE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4543960" y="6144895"/>
              <a:ext cx="517072" cy="444042"/>
            </a:xfrm>
            <a:prstGeom prst="ellipse">
              <a:avLst/>
            </a:prstGeom>
            <a:solidFill>
              <a:srgbClr val="FD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1269" y="6104219"/>
              <a:ext cx="412833" cy="4128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843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04800" y="2705075"/>
            <a:ext cx="8763000" cy="863600"/>
          </a:xfrm>
          <a:effectLst/>
          <a:scene3d>
            <a:camera prst="orthographicFront"/>
            <a:lightRig rig="threePt" dir="t"/>
          </a:scene3d>
          <a:sp3d/>
        </p:spPr>
        <p:txBody>
          <a:bodyPr>
            <a:noAutofit/>
            <a:sp3d/>
          </a:bodyPr>
          <a:lstStyle/>
          <a:p>
            <a:pPr>
              <a:lnSpc>
                <a:spcPct val="100000"/>
              </a:lnSpc>
            </a:pPr>
            <a:r>
              <a:rPr lang="en-US" sz="4800" b="1" dirty="0">
                <a:latin typeface="Arial Black" panose="020B0A04020102020204" pitchFamily="34" charset="0"/>
                <a:cs typeface="Aharoni" panose="02010803020104030203" pitchFamily="2" charset="-79"/>
              </a:rPr>
              <a:t>THE </a:t>
            </a:r>
            <a:r>
              <a:rPr lang="en-US" sz="4800" b="1" dirty="0">
                <a:solidFill>
                  <a:srgbClr val="92D05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“DNA” </a:t>
            </a:r>
            <a:r>
              <a:rPr lang="en-US" sz="4800" b="1" dirty="0">
                <a:latin typeface="Arial Black" panose="020B0A04020102020204" pitchFamily="34" charset="0"/>
                <a:cs typeface="Aharoni" panose="02010803020104030203" pitchFamily="2" charset="-79"/>
              </a:rPr>
              <a:t>OF GREAT LEADERSHIP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9468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6321974"/>
            <a:ext cx="9144000" cy="530350"/>
          </a:xfrm>
          <a:prstGeom prst="rect">
            <a:avLst/>
          </a:prstGeom>
          <a:solidFill>
            <a:srgbClr val="80C53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3886200" y="6104219"/>
            <a:ext cx="1981200" cy="764673"/>
            <a:chOff x="3886200" y="6104219"/>
            <a:chExt cx="1981200" cy="764673"/>
          </a:xfrm>
        </p:grpSpPr>
        <p:sp>
          <p:nvSpPr>
            <p:cNvPr id="14" name="TextBox 13"/>
            <p:cNvSpPr txBox="1"/>
            <p:nvPr/>
          </p:nvSpPr>
          <p:spPr>
            <a:xfrm>
              <a:off x="3886200" y="6561115"/>
              <a:ext cx="1981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spc="300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ADAM</a:t>
              </a:r>
              <a:r>
                <a:rPr lang="en-US" sz="1400" b="1" spc="300" dirty="0">
                  <a:latin typeface="+mj-lt"/>
                  <a:cs typeface="Times New Roman" panose="02020603050405020304" pitchFamily="18" charset="0"/>
                </a:rPr>
                <a:t>WHITE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4543960" y="6144895"/>
              <a:ext cx="517072" cy="444042"/>
            </a:xfrm>
            <a:prstGeom prst="ellipse">
              <a:avLst/>
            </a:prstGeom>
            <a:solidFill>
              <a:srgbClr val="FD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1269" y="6104219"/>
              <a:ext cx="412833" cy="412833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F9F2CA2-1778-4887-97B8-26E1E794E7AF}"/>
              </a:ext>
            </a:extLst>
          </p:cNvPr>
          <p:cNvSpPr txBox="1"/>
          <p:nvPr/>
        </p:nvSpPr>
        <p:spPr>
          <a:xfrm>
            <a:off x="114300" y="4548719"/>
            <a:ext cx="9144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600" dirty="0">
                <a:ea typeface="Tahoma" panose="020B0604030504040204" pitchFamily="34" charset="0"/>
                <a:cs typeface="Tahoma" panose="020B0604030504040204" pitchFamily="34" charset="0"/>
              </a:rPr>
              <a:t>ADAMWHITE</a:t>
            </a:r>
          </a:p>
          <a:p>
            <a:pPr algn="ctr"/>
            <a:r>
              <a:rPr lang="en-US" b="1" spc="600" dirty="0">
                <a:solidFill>
                  <a:srgbClr val="60C858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Purpose-Driven Leadership</a:t>
            </a:r>
          </a:p>
          <a:p>
            <a:pPr algn="ctr"/>
            <a:r>
              <a:rPr lang="en-US" sz="1600" spc="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adamwhitespeaks.com</a:t>
            </a:r>
          </a:p>
          <a:p>
            <a:pPr algn="ctr"/>
            <a:r>
              <a:rPr 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Leadership Authority | Motivational Speaker | Author | Strategist</a:t>
            </a:r>
          </a:p>
        </p:txBody>
      </p:sp>
    </p:spTree>
    <p:extLst>
      <p:ext uri="{BB962C8B-B14F-4D97-AF65-F5344CB8AC3E}">
        <p14:creationId xmlns:p14="http://schemas.microsoft.com/office/powerpoint/2010/main" val="7897474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38400"/>
            <a:ext cx="8229600" cy="1219200"/>
          </a:xfrm>
        </p:spPr>
        <p:txBody>
          <a:bodyPr>
            <a:normAutofit fontScale="92500"/>
          </a:bodyPr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LEADERSHIP = INFLUENCE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9468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321974"/>
            <a:ext cx="9144000" cy="530350"/>
          </a:xfrm>
          <a:prstGeom prst="rect">
            <a:avLst/>
          </a:prstGeom>
          <a:solidFill>
            <a:srgbClr val="80C53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886200" y="6104219"/>
            <a:ext cx="1981200" cy="764673"/>
            <a:chOff x="3886200" y="6104219"/>
            <a:chExt cx="1981200" cy="764673"/>
          </a:xfrm>
        </p:grpSpPr>
        <p:sp>
          <p:nvSpPr>
            <p:cNvPr id="9" name="TextBox 8"/>
            <p:cNvSpPr txBox="1"/>
            <p:nvPr/>
          </p:nvSpPr>
          <p:spPr>
            <a:xfrm>
              <a:off x="3886200" y="6561115"/>
              <a:ext cx="1981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spc="300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ADAM</a:t>
              </a:r>
              <a:r>
                <a:rPr lang="en-US" sz="1400" b="1" spc="300" dirty="0">
                  <a:latin typeface="+mj-lt"/>
                  <a:cs typeface="Times New Roman" panose="02020603050405020304" pitchFamily="18" charset="0"/>
                </a:rPr>
                <a:t>WHITE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4543960" y="6144895"/>
              <a:ext cx="517072" cy="444042"/>
            </a:xfrm>
            <a:prstGeom prst="ellipse">
              <a:avLst/>
            </a:prstGeom>
            <a:solidFill>
              <a:srgbClr val="FD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1269" y="6104219"/>
              <a:ext cx="412833" cy="4128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52193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2"/>
            <a:ext cx="8077200" cy="90725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>
                <a:latin typeface="Arial Black" panose="020B0A04020102020204" pitchFamily="34" charset="0"/>
              </a:rPr>
              <a:t>Influential leadership Starts Inside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546" y="1497432"/>
            <a:ext cx="8382000" cy="4343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600" b="1" dirty="0">
                <a:solidFill>
                  <a:schemeClr val="tx1"/>
                </a:solidFill>
              </a:rPr>
              <a:t>Self-Discipline – Your Daily Habits  are a Reflection of Your Discipline. Thought life Management.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b="1" dirty="0">
                <a:solidFill>
                  <a:schemeClr val="tx1"/>
                </a:solidFill>
              </a:rPr>
              <a:t>Overcoming Your Own Fears – Fear is A Mental Construct, But I am Real.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b="1" dirty="0">
                <a:solidFill>
                  <a:schemeClr val="tx1"/>
                </a:solidFill>
              </a:rPr>
              <a:t>Managing Internal Conflicts – Staying true to your values &amp; beliefs.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b="1" dirty="0">
                <a:solidFill>
                  <a:schemeClr val="tx1"/>
                </a:solidFill>
              </a:rPr>
              <a:t>Intentional Growth &amp; Personal Development </a:t>
            </a:r>
            <a:r>
              <a:rPr lang="en-US" sz="2600" b="1" dirty="0">
                <a:solidFill>
                  <a:schemeClr val="bg1"/>
                </a:solidFill>
              </a:rPr>
              <a:t>– </a:t>
            </a:r>
            <a:r>
              <a:rPr lang="en-US" sz="2600" b="1" dirty="0">
                <a:solidFill>
                  <a:schemeClr val="tx1"/>
                </a:solidFill>
              </a:rPr>
              <a:t>Intentional and Focused on Continuous Growth and Improvement inside</a:t>
            </a:r>
            <a:r>
              <a:rPr lang="en-US" sz="260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9468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321974"/>
            <a:ext cx="9144000" cy="530350"/>
          </a:xfrm>
          <a:prstGeom prst="rect">
            <a:avLst/>
          </a:prstGeom>
          <a:solidFill>
            <a:srgbClr val="80C53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886200" y="6104219"/>
            <a:ext cx="1981200" cy="764673"/>
            <a:chOff x="3886200" y="6104219"/>
            <a:chExt cx="1981200" cy="764673"/>
          </a:xfrm>
        </p:grpSpPr>
        <p:sp>
          <p:nvSpPr>
            <p:cNvPr id="9" name="TextBox 8"/>
            <p:cNvSpPr txBox="1"/>
            <p:nvPr/>
          </p:nvSpPr>
          <p:spPr>
            <a:xfrm>
              <a:off x="3886200" y="6561115"/>
              <a:ext cx="1981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spc="300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ADAM</a:t>
              </a:r>
              <a:r>
                <a:rPr lang="en-US" sz="1400" b="1" spc="300" dirty="0">
                  <a:latin typeface="+mj-lt"/>
                  <a:cs typeface="Times New Roman" panose="02020603050405020304" pitchFamily="18" charset="0"/>
                </a:rPr>
                <a:t>WHITE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4543960" y="6144895"/>
              <a:ext cx="517072" cy="444042"/>
            </a:xfrm>
            <a:prstGeom prst="ellipse">
              <a:avLst/>
            </a:prstGeom>
            <a:solidFill>
              <a:srgbClr val="FD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1269" y="6104219"/>
              <a:ext cx="412833" cy="4128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43949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4860" y="1981200"/>
            <a:ext cx="8458200" cy="297180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sz="8600" b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“BLOCK THE BRILLIANCE OF A GREAT LEADER”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9468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321974"/>
            <a:ext cx="9144000" cy="530350"/>
          </a:xfrm>
          <a:prstGeom prst="rect">
            <a:avLst/>
          </a:prstGeom>
          <a:solidFill>
            <a:srgbClr val="80C53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886200" y="6104219"/>
            <a:ext cx="1981200" cy="764673"/>
            <a:chOff x="3886200" y="6104219"/>
            <a:chExt cx="1981200" cy="764673"/>
          </a:xfrm>
        </p:grpSpPr>
        <p:sp>
          <p:nvSpPr>
            <p:cNvPr id="9" name="TextBox 8"/>
            <p:cNvSpPr txBox="1"/>
            <p:nvPr/>
          </p:nvSpPr>
          <p:spPr>
            <a:xfrm>
              <a:off x="3886200" y="6561115"/>
              <a:ext cx="1981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spc="300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ADAM</a:t>
              </a:r>
              <a:r>
                <a:rPr lang="en-US" sz="1400" b="1" spc="300" dirty="0">
                  <a:latin typeface="+mj-lt"/>
                  <a:cs typeface="Times New Roman" panose="02020603050405020304" pitchFamily="18" charset="0"/>
                </a:rPr>
                <a:t>WHITE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4543960" y="6144895"/>
              <a:ext cx="517072" cy="444042"/>
            </a:xfrm>
            <a:prstGeom prst="ellipse">
              <a:avLst/>
            </a:prstGeom>
            <a:solidFill>
              <a:srgbClr val="FD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1269" y="6104219"/>
              <a:ext cx="412833" cy="412833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381000" y="1253514"/>
            <a:ext cx="8544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If a Leader doesn’t Master Character Problems…</a:t>
            </a:r>
          </a:p>
        </p:txBody>
      </p:sp>
    </p:spTree>
    <p:extLst>
      <p:ext uri="{BB962C8B-B14F-4D97-AF65-F5344CB8AC3E}">
        <p14:creationId xmlns:p14="http://schemas.microsoft.com/office/powerpoint/2010/main" val="2096986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4346824"/>
            <a:ext cx="8686800" cy="1855579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Leadership Philosophy:</a:t>
            </a:r>
          </a:p>
          <a:p>
            <a:r>
              <a:rPr lang="en-US" sz="3200" b="1" dirty="0">
                <a:solidFill>
                  <a:srgbClr val="92D05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LEAD BY PERMISSION NOT POSITION</a:t>
            </a:r>
          </a:p>
          <a:p>
            <a:pPr algn="ctr"/>
            <a:endParaRPr lang="en-US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9468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321974"/>
            <a:ext cx="9144000" cy="530350"/>
          </a:xfrm>
          <a:prstGeom prst="rect">
            <a:avLst/>
          </a:prstGeom>
          <a:solidFill>
            <a:srgbClr val="80C53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886200" y="6104219"/>
            <a:ext cx="1981200" cy="764673"/>
            <a:chOff x="3886200" y="6104219"/>
            <a:chExt cx="1981200" cy="764673"/>
          </a:xfrm>
        </p:grpSpPr>
        <p:sp>
          <p:nvSpPr>
            <p:cNvPr id="9" name="TextBox 8"/>
            <p:cNvSpPr txBox="1"/>
            <p:nvPr/>
          </p:nvSpPr>
          <p:spPr>
            <a:xfrm>
              <a:off x="3886200" y="6561115"/>
              <a:ext cx="1981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spc="300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ADAM</a:t>
              </a:r>
              <a:r>
                <a:rPr lang="en-US" sz="1400" b="1" spc="300" dirty="0">
                  <a:latin typeface="+mj-lt"/>
                  <a:cs typeface="Times New Roman" panose="02020603050405020304" pitchFamily="18" charset="0"/>
                </a:rPr>
                <a:t>WHITE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4543960" y="6144895"/>
              <a:ext cx="517072" cy="444042"/>
            </a:xfrm>
            <a:prstGeom prst="ellipse">
              <a:avLst/>
            </a:prstGeom>
            <a:solidFill>
              <a:srgbClr val="FD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1269" y="6104219"/>
              <a:ext cx="412833" cy="4128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19851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5460" y="577867"/>
            <a:ext cx="64770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latin typeface="Arial Black" panose="020B0A04020102020204" pitchFamily="34" charset="0"/>
              </a:rPr>
              <a:t>LEAD BY PERMISSION 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60" y="1478447"/>
            <a:ext cx="8763000" cy="4270767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PEOPLE GRANT THEIR PERMISSION FOR YOU TO LEAD THEM</a:t>
            </a:r>
          </a:p>
          <a:p>
            <a:pPr algn="ctr"/>
            <a:endParaRPr lang="en-US" sz="1200" b="1" dirty="0">
              <a:solidFill>
                <a:schemeClr val="tx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1200" b="1" dirty="0">
              <a:solidFill>
                <a:schemeClr val="tx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LEADERSHIP PERMISSION IS A TRUST</a:t>
            </a:r>
          </a:p>
          <a:p>
            <a:endParaRPr lang="en-US" sz="2800" b="1" dirty="0">
              <a:solidFill>
                <a:schemeClr val="tx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NO ONE IS OBLIGATGED TO FOLLOW YOU</a:t>
            </a:r>
          </a:p>
          <a:p>
            <a:pPr algn="ctr"/>
            <a:endParaRPr lang="en-US" sz="3600" b="1" i="1" dirty="0">
              <a:solidFill>
                <a:schemeClr val="tx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9468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321974"/>
            <a:ext cx="9144000" cy="530350"/>
          </a:xfrm>
          <a:prstGeom prst="rect">
            <a:avLst/>
          </a:prstGeom>
          <a:solidFill>
            <a:srgbClr val="80C53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886200" y="6104219"/>
            <a:ext cx="1981200" cy="764673"/>
            <a:chOff x="3886200" y="6104219"/>
            <a:chExt cx="1981200" cy="764673"/>
          </a:xfrm>
        </p:grpSpPr>
        <p:sp>
          <p:nvSpPr>
            <p:cNvPr id="9" name="TextBox 8"/>
            <p:cNvSpPr txBox="1"/>
            <p:nvPr/>
          </p:nvSpPr>
          <p:spPr>
            <a:xfrm>
              <a:off x="3886200" y="6561115"/>
              <a:ext cx="1981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spc="300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ADAM</a:t>
              </a:r>
              <a:r>
                <a:rPr lang="en-US" sz="1400" b="1" spc="300" dirty="0">
                  <a:latin typeface="+mj-lt"/>
                  <a:cs typeface="Times New Roman" panose="02020603050405020304" pitchFamily="18" charset="0"/>
                </a:rPr>
                <a:t>WHITE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4543960" y="6144895"/>
              <a:ext cx="517072" cy="444042"/>
            </a:xfrm>
            <a:prstGeom prst="ellipse">
              <a:avLst/>
            </a:prstGeom>
            <a:solidFill>
              <a:srgbClr val="FD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1269" y="6104219"/>
              <a:ext cx="412833" cy="4128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821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5460" y="577867"/>
            <a:ext cx="64770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latin typeface="Arial Black" panose="020B0A04020102020204" pitchFamily="34" charset="0"/>
              </a:rPr>
              <a:t>Leadership RULES 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60" y="1805574"/>
            <a:ext cx="8763000" cy="4270767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DON’T BREAK THEIR TRUST </a:t>
            </a:r>
          </a:p>
          <a:p>
            <a:pPr algn="ctr"/>
            <a:endParaRPr lang="en-US" sz="1200" b="1" dirty="0">
              <a:solidFill>
                <a:schemeClr val="tx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1200" b="1" dirty="0">
              <a:solidFill>
                <a:schemeClr val="tx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DON’T LORD OR RULE OVER PEOPLE</a:t>
            </a:r>
          </a:p>
          <a:p>
            <a:endParaRPr lang="en-US" sz="2800" b="1" dirty="0">
              <a:solidFill>
                <a:schemeClr val="tx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DON’T MISTREAT THEM</a:t>
            </a:r>
          </a:p>
          <a:p>
            <a:pPr algn="ctr"/>
            <a:endParaRPr lang="en-US" sz="1500" b="1" dirty="0">
              <a:solidFill>
                <a:schemeClr val="tx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“Leadership and the Little Boy”</a:t>
            </a:r>
          </a:p>
          <a:p>
            <a:pPr algn="ctr"/>
            <a:endParaRPr lang="en-US" sz="3600" b="1" i="1" dirty="0">
              <a:solidFill>
                <a:schemeClr val="tx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9468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321974"/>
            <a:ext cx="9144000" cy="530350"/>
          </a:xfrm>
          <a:prstGeom prst="rect">
            <a:avLst/>
          </a:prstGeom>
          <a:solidFill>
            <a:srgbClr val="80C53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886200" y="6104219"/>
            <a:ext cx="1981200" cy="764673"/>
            <a:chOff x="3886200" y="6104219"/>
            <a:chExt cx="1981200" cy="764673"/>
          </a:xfrm>
        </p:grpSpPr>
        <p:sp>
          <p:nvSpPr>
            <p:cNvPr id="9" name="TextBox 8"/>
            <p:cNvSpPr txBox="1"/>
            <p:nvPr/>
          </p:nvSpPr>
          <p:spPr>
            <a:xfrm>
              <a:off x="3886200" y="6561115"/>
              <a:ext cx="1981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spc="300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ADAM</a:t>
              </a:r>
              <a:r>
                <a:rPr lang="en-US" sz="1400" b="1" spc="300" dirty="0">
                  <a:latin typeface="+mj-lt"/>
                  <a:cs typeface="Times New Roman" panose="02020603050405020304" pitchFamily="18" charset="0"/>
                </a:rPr>
                <a:t>WHITE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4543960" y="6144895"/>
              <a:ext cx="517072" cy="444042"/>
            </a:xfrm>
            <a:prstGeom prst="ellipse">
              <a:avLst/>
            </a:prstGeom>
            <a:solidFill>
              <a:srgbClr val="FD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1269" y="6104219"/>
              <a:ext cx="412833" cy="4128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160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79196"/>
            <a:ext cx="64770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latin typeface="Arial Black" panose="020B0A04020102020204" pitchFamily="34" charset="0"/>
              </a:rPr>
              <a:t>LEAD BY PERMISSION 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9769" y="1789389"/>
            <a:ext cx="8763000" cy="4270767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You Lead out of your LIFE, not your Position</a:t>
            </a:r>
          </a:p>
          <a:p>
            <a:pPr algn="ctr"/>
            <a:endParaRPr lang="en-US" sz="1200" b="1" dirty="0">
              <a:solidFill>
                <a:schemeClr val="tx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1200" b="1" dirty="0">
              <a:solidFill>
                <a:schemeClr val="tx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The position doesn’t make you a Great Leader, but you have to bring Great Leadership to the position. </a:t>
            </a:r>
          </a:p>
          <a:p>
            <a:endParaRPr lang="en-US" sz="2800" b="1" dirty="0">
              <a:solidFill>
                <a:schemeClr val="tx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2 Types of Leadership 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Position or Permission Based</a:t>
            </a:r>
          </a:p>
          <a:p>
            <a:pPr algn="ctr"/>
            <a:endParaRPr lang="en-US" sz="3600" b="1" i="1" dirty="0">
              <a:solidFill>
                <a:schemeClr val="tx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9468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321974"/>
            <a:ext cx="9144000" cy="530350"/>
          </a:xfrm>
          <a:prstGeom prst="rect">
            <a:avLst/>
          </a:prstGeom>
          <a:solidFill>
            <a:srgbClr val="80C53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886200" y="6104219"/>
            <a:ext cx="1981200" cy="764673"/>
            <a:chOff x="3886200" y="6104219"/>
            <a:chExt cx="1981200" cy="764673"/>
          </a:xfrm>
        </p:grpSpPr>
        <p:sp>
          <p:nvSpPr>
            <p:cNvPr id="9" name="TextBox 8"/>
            <p:cNvSpPr txBox="1"/>
            <p:nvPr/>
          </p:nvSpPr>
          <p:spPr>
            <a:xfrm>
              <a:off x="3886200" y="6561115"/>
              <a:ext cx="1981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spc="300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ADAM</a:t>
              </a:r>
              <a:r>
                <a:rPr lang="en-US" sz="1400" b="1" spc="300" dirty="0">
                  <a:latin typeface="+mj-lt"/>
                  <a:cs typeface="Times New Roman" panose="02020603050405020304" pitchFamily="18" charset="0"/>
                </a:rPr>
                <a:t>WHITE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4543960" y="6144895"/>
              <a:ext cx="517072" cy="444042"/>
            </a:xfrm>
            <a:prstGeom prst="ellipse">
              <a:avLst/>
            </a:prstGeom>
            <a:solidFill>
              <a:srgbClr val="FD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1269" y="6104219"/>
              <a:ext cx="412833" cy="4128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586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500" y="1110856"/>
            <a:ext cx="8763000" cy="4724400"/>
          </a:xfrm>
        </p:spPr>
        <p:txBody>
          <a:bodyPr>
            <a:normAutofit lnSpcReduction="10000"/>
          </a:bodyPr>
          <a:lstStyle/>
          <a:p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u="sng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LEVEL 1 Leadership – Position Level:</a:t>
            </a:r>
          </a:p>
          <a:p>
            <a:r>
              <a:rPr lang="en-US" sz="2800" b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People follow you because they </a:t>
            </a:r>
            <a:r>
              <a:rPr lang="en-US" sz="2800" b="1" dirty="0">
                <a:solidFill>
                  <a:srgbClr val="92D05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“have” </a:t>
            </a:r>
            <a:r>
              <a:rPr lang="en-US" sz="2800" b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to.</a:t>
            </a:r>
          </a:p>
          <a:p>
            <a:endParaRPr lang="en-US" sz="2800" b="1" dirty="0">
              <a:solidFill>
                <a:schemeClr val="tx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r>
              <a:rPr lang="en-US" sz="2800" b="1" u="sng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Results: </a:t>
            </a:r>
          </a:p>
          <a:p>
            <a:r>
              <a:rPr lang="en-US" sz="2800" b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Least amount of effort</a:t>
            </a:r>
          </a:p>
          <a:p>
            <a:r>
              <a:rPr lang="en-US" sz="2800" b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Least amount of energy, time, mind, abilities &amp; talent.</a:t>
            </a:r>
          </a:p>
          <a:p>
            <a:r>
              <a:rPr lang="en-US" sz="2800" b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High turnover &amp; low retention rates and low moral</a:t>
            </a:r>
            <a:endParaRPr lang="en-US" sz="2400" b="1" dirty="0">
              <a:solidFill>
                <a:schemeClr val="tx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9468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321974"/>
            <a:ext cx="9144000" cy="530350"/>
          </a:xfrm>
          <a:prstGeom prst="rect">
            <a:avLst/>
          </a:prstGeom>
          <a:solidFill>
            <a:srgbClr val="80C53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886200" y="6104219"/>
            <a:ext cx="1981200" cy="764673"/>
            <a:chOff x="3886200" y="6104219"/>
            <a:chExt cx="1981200" cy="764673"/>
          </a:xfrm>
        </p:grpSpPr>
        <p:sp>
          <p:nvSpPr>
            <p:cNvPr id="9" name="TextBox 8"/>
            <p:cNvSpPr txBox="1"/>
            <p:nvPr/>
          </p:nvSpPr>
          <p:spPr>
            <a:xfrm>
              <a:off x="3886200" y="6561115"/>
              <a:ext cx="1981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spc="300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ADAM</a:t>
              </a:r>
              <a:r>
                <a:rPr lang="en-US" sz="1400" b="1" spc="300" dirty="0">
                  <a:latin typeface="+mj-lt"/>
                  <a:cs typeface="Times New Roman" panose="02020603050405020304" pitchFamily="18" charset="0"/>
                </a:rPr>
                <a:t>WHITE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4543960" y="6144895"/>
              <a:ext cx="517072" cy="444042"/>
            </a:xfrm>
            <a:prstGeom prst="ellipse">
              <a:avLst/>
            </a:prstGeom>
            <a:solidFill>
              <a:srgbClr val="FD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1269" y="6104219"/>
              <a:ext cx="412833" cy="4128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848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60" y="1157108"/>
            <a:ext cx="8763000" cy="4724400"/>
          </a:xfrm>
        </p:spPr>
        <p:txBody>
          <a:bodyPr>
            <a:normAutofit fontScale="92500" lnSpcReduction="10000"/>
          </a:bodyPr>
          <a:lstStyle/>
          <a:p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u="sng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LEVEL 2 Leadership – Permission Level:</a:t>
            </a:r>
          </a:p>
          <a:p>
            <a:r>
              <a:rPr lang="en-US" sz="2800" b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People follow you because they </a:t>
            </a:r>
            <a:r>
              <a:rPr lang="en-US" sz="2800" b="1" dirty="0">
                <a:solidFill>
                  <a:srgbClr val="92D05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“want” </a:t>
            </a:r>
            <a:r>
              <a:rPr lang="en-US" sz="2800" b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to. (relationship)</a:t>
            </a:r>
          </a:p>
          <a:p>
            <a:r>
              <a:rPr lang="en-US" sz="2800" b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Leader has developed “likability factor”</a:t>
            </a:r>
          </a:p>
          <a:p>
            <a:endParaRPr lang="en-US" sz="2800" b="1" dirty="0">
              <a:solidFill>
                <a:schemeClr val="tx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r>
              <a:rPr lang="en-US" sz="2800" b="1" u="sng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Results: </a:t>
            </a:r>
          </a:p>
          <a:p>
            <a:r>
              <a:rPr lang="en-US" sz="2800" b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Best effort</a:t>
            </a:r>
          </a:p>
          <a:p>
            <a:r>
              <a:rPr lang="en-US" sz="2800" b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Maximum energy, time, mind, abilities &amp; talent.</a:t>
            </a:r>
          </a:p>
          <a:p>
            <a:r>
              <a:rPr lang="en-US" sz="2800" b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Engaged &amp; motivated. Improved retention rates.</a:t>
            </a:r>
            <a:endParaRPr lang="en-US" sz="2400" b="1" dirty="0">
              <a:solidFill>
                <a:schemeClr val="tx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3600" b="1" i="1" dirty="0">
              <a:solidFill>
                <a:schemeClr val="bg1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9468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321974"/>
            <a:ext cx="9144000" cy="530350"/>
          </a:xfrm>
          <a:prstGeom prst="rect">
            <a:avLst/>
          </a:prstGeom>
          <a:solidFill>
            <a:srgbClr val="80C53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886200" y="6104219"/>
            <a:ext cx="1981200" cy="764673"/>
            <a:chOff x="3886200" y="6104219"/>
            <a:chExt cx="1981200" cy="764673"/>
          </a:xfrm>
        </p:grpSpPr>
        <p:sp>
          <p:nvSpPr>
            <p:cNvPr id="9" name="TextBox 8"/>
            <p:cNvSpPr txBox="1"/>
            <p:nvPr/>
          </p:nvSpPr>
          <p:spPr>
            <a:xfrm>
              <a:off x="3886200" y="6561115"/>
              <a:ext cx="1981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spc="300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ADAM</a:t>
              </a:r>
              <a:r>
                <a:rPr lang="en-US" sz="1400" b="1" spc="300" dirty="0">
                  <a:latin typeface="+mj-lt"/>
                  <a:cs typeface="Times New Roman" panose="02020603050405020304" pitchFamily="18" charset="0"/>
                </a:rPr>
                <a:t>WHITE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4543960" y="6144895"/>
              <a:ext cx="517072" cy="444042"/>
            </a:xfrm>
            <a:prstGeom prst="ellipse">
              <a:avLst/>
            </a:prstGeom>
            <a:solidFill>
              <a:srgbClr val="FD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1269" y="6104219"/>
              <a:ext cx="412833" cy="4128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157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828800"/>
            <a:ext cx="8153400" cy="37338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5200" b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WHAT ARE THE</a:t>
            </a:r>
          </a:p>
          <a:p>
            <a:pPr algn="ctr"/>
            <a:r>
              <a:rPr lang="en-US" sz="5200" b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CHARACTERSITICS </a:t>
            </a:r>
          </a:p>
          <a:p>
            <a:pPr algn="ctr"/>
            <a:r>
              <a:rPr lang="en-US" sz="5200" b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OF</a:t>
            </a:r>
          </a:p>
          <a:p>
            <a:pPr algn="ctr"/>
            <a:r>
              <a:rPr lang="en-US" sz="5200" b="1" dirty="0">
                <a:solidFill>
                  <a:schemeClr val="tx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AN INFLUENTIAL LEADER?</a:t>
            </a:r>
          </a:p>
          <a:p>
            <a:pPr algn="ctr"/>
            <a:endParaRPr lang="en-US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9468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321974"/>
            <a:ext cx="9144000" cy="530350"/>
          </a:xfrm>
          <a:prstGeom prst="rect">
            <a:avLst/>
          </a:prstGeom>
          <a:solidFill>
            <a:srgbClr val="80C53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886200" y="6104219"/>
            <a:ext cx="1981200" cy="764673"/>
            <a:chOff x="3886200" y="6104219"/>
            <a:chExt cx="1981200" cy="764673"/>
          </a:xfrm>
        </p:grpSpPr>
        <p:sp>
          <p:nvSpPr>
            <p:cNvPr id="9" name="TextBox 8"/>
            <p:cNvSpPr txBox="1"/>
            <p:nvPr/>
          </p:nvSpPr>
          <p:spPr>
            <a:xfrm>
              <a:off x="3886200" y="6561115"/>
              <a:ext cx="1981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spc="300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ADAM</a:t>
              </a:r>
              <a:r>
                <a:rPr lang="en-US" sz="1400" b="1" spc="300" dirty="0">
                  <a:latin typeface="+mj-lt"/>
                  <a:cs typeface="Times New Roman" panose="02020603050405020304" pitchFamily="18" charset="0"/>
                </a:rPr>
                <a:t>WHITE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4543960" y="6144895"/>
              <a:ext cx="517072" cy="444042"/>
            </a:xfrm>
            <a:prstGeom prst="ellipse">
              <a:avLst/>
            </a:prstGeom>
            <a:solidFill>
              <a:srgbClr val="FD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1269" y="6104219"/>
              <a:ext cx="412833" cy="4128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8932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>
          <a:xfrm>
            <a:off x="152400" y="609600"/>
            <a:ext cx="8720212" cy="5223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1600" b="1" dirty="0">
              <a:solidFill>
                <a:schemeClr val="bg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marL="0" indent="0" algn="ctr">
              <a:buNone/>
            </a:pPr>
            <a:r>
              <a:rPr lang="en-US" sz="4800" b="1" dirty="0">
                <a:latin typeface="Arial Black" panose="020B0A04020102020204" pitchFamily="34" charset="0"/>
                <a:cs typeface="Aharoni" panose="02010803020104030203" pitchFamily="2" charset="-79"/>
              </a:rPr>
              <a:t>Knowledge is </a:t>
            </a:r>
            <a:r>
              <a:rPr lang="en-US" sz="4800" b="1" u="sng" dirty="0">
                <a:solidFill>
                  <a:srgbClr val="92D05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NOT</a:t>
            </a:r>
            <a:r>
              <a:rPr lang="en-US" sz="4800" b="1" dirty="0">
                <a:solidFill>
                  <a:srgbClr val="0066FF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en-US" sz="4800" b="1" dirty="0">
                <a:latin typeface="Arial Black" panose="020B0A04020102020204" pitchFamily="34" charset="0"/>
                <a:cs typeface="Aharoni" panose="02010803020104030203" pitchFamily="2" charset="-79"/>
              </a:rPr>
              <a:t>power…</a:t>
            </a:r>
          </a:p>
          <a:p>
            <a:pPr marL="0" indent="0" algn="ctr">
              <a:buNone/>
            </a:pPr>
            <a:endParaRPr lang="en-US" sz="4800" b="1" dirty="0">
              <a:solidFill>
                <a:schemeClr val="bg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marL="0" indent="0" algn="ctr">
              <a:buNone/>
            </a:pPr>
            <a:r>
              <a:rPr lang="en-US" sz="4800" b="1" u="sng" dirty="0">
                <a:solidFill>
                  <a:srgbClr val="92D05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“APPLIED</a:t>
            </a:r>
            <a:r>
              <a:rPr lang="en-US" sz="4800" b="1" dirty="0">
                <a:solidFill>
                  <a:srgbClr val="92D05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” </a:t>
            </a:r>
            <a:r>
              <a:rPr lang="en-US" sz="4800" b="1" dirty="0">
                <a:latin typeface="Arial Black" panose="020B0A04020102020204" pitchFamily="34" charset="0"/>
                <a:cs typeface="Aharoni" panose="02010803020104030203" pitchFamily="2" charset="-79"/>
              </a:rPr>
              <a:t>knowledge is POWER!!!</a:t>
            </a:r>
          </a:p>
          <a:p>
            <a:pPr marL="0" indent="0">
              <a:buNone/>
            </a:pPr>
            <a:r>
              <a:rPr lang="en-US" sz="1800" dirty="0"/>
              <a:t>	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998F9F-3A01-4AD6-9956-0F008F96750D}"/>
              </a:ext>
            </a:extLst>
          </p:cNvPr>
          <p:cNvSpPr/>
          <p:nvPr/>
        </p:nvSpPr>
        <p:spPr>
          <a:xfrm>
            <a:off x="0" y="6321974"/>
            <a:ext cx="9144000" cy="530350"/>
          </a:xfrm>
          <a:prstGeom prst="rect">
            <a:avLst/>
          </a:prstGeom>
          <a:solidFill>
            <a:srgbClr val="80C53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6429C9-1EDA-4AE6-895B-8A2B6DBF4E1A}"/>
              </a:ext>
            </a:extLst>
          </p:cNvPr>
          <p:cNvSpPr/>
          <p:nvPr/>
        </p:nvSpPr>
        <p:spPr>
          <a:xfrm>
            <a:off x="0" y="0"/>
            <a:ext cx="9144000" cy="39468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7D180F5-94E1-4134-BB2A-318FC6ABDC87}"/>
              </a:ext>
            </a:extLst>
          </p:cNvPr>
          <p:cNvGrpSpPr/>
          <p:nvPr/>
        </p:nvGrpSpPr>
        <p:grpSpPr>
          <a:xfrm>
            <a:off x="3886200" y="6104219"/>
            <a:ext cx="1981200" cy="764673"/>
            <a:chOff x="3886200" y="6104219"/>
            <a:chExt cx="1981200" cy="76467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C785989-F66F-460F-A81E-02504343531C}"/>
                </a:ext>
              </a:extLst>
            </p:cNvPr>
            <p:cNvSpPr txBox="1"/>
            <p:nvPr/>
          </p:nvSpPr>
          <p:spPr>
            <a:xfrm>
              <a:off x="3886200" y="6561115"/>
              <a:ext cx="1981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spc="300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ADAM</a:t>
              </a:r>
              <a:r>
                <a:rPr lang="en-US" sz="1400" b="1" spc="300" dirty="0">
                  <a:latin typeface="+mj-lt"/>
                  <a:cs typeface="Times New Roman" panose="02020603050405020304" pitchFamily="18" charset="0"/>
                </a:rPr>
                <a:t>WHITE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F79BDEF-1606-4E28-A862-253DBC02CB46}"/>
                </a:ext>
              </a:extLst>
            </p:cNvPr>
            <p:cNvSpPr/>
            <p:nvPr/>
          </p:nvSpPr>
          <p:spPr>
            <a:xfrm>
              <a:off x="4543960" y="6144895"/>
              <a:ext cx="517072" cy="444042"/>
            </a:xfrm>
            <a:prstGeom prst="ellipse">
              <a:avLst/>
            </a:prstGeom>
            <a:solidFill>
              <a:srgbClr val="FD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605640B-6760-4911-897A-3D9ABE3F80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1269" y="6104219"/>
              <a:ext cx="412833" cy="4128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3675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969" y="1028367"/>
            <a:ext cx="8610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Black" panose="020B0A04020102020204" pitchFamily="34" charset="0"/>
              </a:rPr>
              <a:t>PATIENCE</a:t>
            </a:r>
            <a:r>
              <a:rPr lang="en-US" sz="2400" dirty="0">
                <a:latin typeface="Arial Black" panose="020B0A04020102020204" pitchFamily="34" charset="0"/>
              </a:rPr>
              <a:t> – to show “self-control” (impulse control) being consistent and predictable in mood and actions. Acting out in anger violates the rights of others, and is in appropriate and damages relationships. </a:t>
            </a:r>
          </a:p>
          <a:p>
            <a:endParaRPr lang="en-US" sz="2400" dirty="0">
              <a:latin typeface="Arial Black" panose="020B0A04020102020204" pitchFamily="34" charset="0"/>
            </a:endParaRPr>
          </a:p>
          <a:p>
            <a:r>
              <a:rPr lang="en-US" sz="2400" b="1" dirty="0">
                <a:latin typeface="Arial Black" panose="020B0A04020102020204" pitchFamily="34" charset="0"/>
              </a:rPr>
              <a:t>KINDNESS </a:t>
            </a:r>
            <a:r>
              <a:rPr lang="en-US" sz="2400" dirty="0">
                <a:latin typeface="Arial Black" panose="020B0A04020102020204" pitchFamily="34" charset="0"/>
              </a:rPr>
              <a:t>– “to give attention, appreciation and encouragement to people.” To display common courtesy to others. </a:t>
            </a:r>
          </a:p>
          <a:p>
            <a:endParaRPr lang="en-US" sz="2400" dirty="0">
              <a:latin typeface="Arial Black" panose="020B0A04020102020204" pitchFamily="34" charset="0"/>
            </a:endParaRPr>
          </a:p>
          <a:p>
            <a:r>
              <a:rPr lang="en-US" sz="2400" b="1" dirty="0">
                <a:latin typeface="Arial Black" panose="020B0A04020102020204" pitchFamily="34" charset="0"/>
              </a:rPr>
              <a:t>HUMILITY</a:t>
            </a:r>
            <a:r>
              <a:rPr lang="en-US" sz="2400" dirty="0">
                <a:latin typeface="Arial Black" panose="020B0A04020102020204" pitchFamily="34" charset="0"/>
              </a:rPr>
              <a:t>- displaying an absence of pride, arrogance or pretense.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9468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321974"/>
            <a:ext cx="9144000" cy="530350"/>
          </a:xfrm>
          <a:prstGeom prst="rect">
            <a:avLst/>
          </a:prstGeom>
          <a:solidFill>
            <a:srgbClr val="80C53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886200" y="6104219"/>
            <a:ext cx="1981200" cy="764673"/>
            <a:chOff x="3886200" y="6104219"/>
            <a:chExt cx="1981200" cy="764673"/>
          </a:xfrm>
        </p:grpSpPr>
        <p:sp>
          <p:nvSpPr>
            <p:cNvPr id="9" name="TextBox 8"/>
            <p:cNvSpPr txBox="1"/>
            <p:nvPr/>
          </p:nvSpPr>
          <p:spPr>
            <a:xfrm>
              <a:off x="3886200" y="6561115"/>
              <a:ext cx="1981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spc="300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ADAM</a:t>
              </a:r>
              <a:r>
                <a:rPr lang="en-US" sz="1400" b="1" spc="300" dirty="0">
                  <a:latin typeface="+mj-lt"/>
                  <a:cs typeface="Times New Roman" panose="02020603050405020304" pitchFamily="18" charset="0"/>
                </a:rPr>
                <a:t>WHITE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4543960" y="6144895"/>
              <a:ext cx="517072" cy="444042"/>
            </a:xfrm>
            <a:prstGeom prst="ellipse">
              <a:avLst/>
            </a:prstGeom>
            <a:solidFill>
              <a:srgbClr val="FD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1269" y="6104219"/>
              <a:ext cx="412833" cy="4128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118746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2385" y="1053797"/>
            <a:ext cx="86106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2400" b="1" dirty="0">
                <a:latin typeface="Arial Black" panose="020B0A04020102020204" pitchFamily="34" charset="0"/>
              </a:rPr>
              <a:t>FORGIVING</a:t>
            </a:r>
            <a:r>
              <a:rPr lang="en-US" sz="2400" dirty="0">
                <a:latin typeface="Arial Black" panose="020B0A04020102020204" pitchFamily="34" charset="0"/>
              </a:rPr>
              <a:t>- understands that people are imperfect. Possessing a willingness to forgive mistakes. </a:t>
            </a:r>
          </a:p>
          <a:p>
            <a:endParaRPr lang="en-US" sz="2400" dirty="0">
              <a:latin typeface="Arial Black" panose="020B0A04020102020204" pitchFamily="34" charset="0"/>
            </a:endParaRPr>
          </a:p>
          <a:p>
            <a:r>
              <a:rPr lang="en-US" sz="2400" b="1" dirty="0">
                <a:latin typeface="Arial Black" panose="020B0A04020102020204" pitchFamily="34" charset="0"/>
              </a:rPr>
              <a:t>HONEST</a:t>
            </a:r>
            <a:r>
              <a:rPr lang="en-US" sz="2400" dirty="0">
                <a:latin typeface="Arial Black" panose="020B0A04020102020204" pitchFamily="34" charset="0"/>
              </a:rPr>
              <a:t>- lives a lifestyle of integrity and develops a habit of being honest when no one is looking. </a:t>
            </a:r>
          </a:p>
          <a:p>
            <a:endParaRPr lang="en-US" sz="2400" dirty="0">
              <a:latin typeface="Arial Black" panose="020B0A04020102020204" pitchFamily="34" charset="0"/>
            </a:endParaRPr>
          </a:p>
          <a:p>
            <a:r>
              <a:rPr lang="en-US" sz="2400" b="1" dirty="0">
                <a:latin typeface="Arial Black" panose="020B0A04020102020204" pitchFamily="34" charset="0"/>
              </a:rPr>
              <a:t>COMMITMENT</a:t>
            </a:r>
            <a:r>
              <a:rPr lang="en-US" sz="2400" dirty="0">
                <a:latin typeface="Arial Black" panose="020B0A04020102020204" pitchFamily="34" charset="0"/>
              </a:rPr>
              <a:t> – committed to the mission and also committed to developing others. Demonstrates a “no-quit” attitude, and is consistent in leadership efforts.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9468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321974"/>
            <a:ext cx="9144000" cy="530350"/>
          </a:xfrm>
          <a:prstGeom prst="rect">
            <a:avLst/>
          </a:prstGeom>
          <a:solidFill>
            <a:srgbClr val="80C53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886200" y="6104219"/>
            <a:ext cx="1981200" cy="764673"/>
            <a:chOff x="3886200" y="6104219"/>
            <a:chExt cx="1981200" cy="764673"/>
          </a:xfrm>
        </p:grpSpPr>
        <p:sp>
          <p:nvSpPr>
            <p:cNvPr id="10" name="TextBox 9"/>
            <p:cNvSpPr txBox="1"/>
            <p:nvPr/>
          </p:nvSpPr>
          <p:spPr>
            <a:xfrm>
              <a:off x="3886200" y="6561115"/>
              <a:ext cx="1981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spc="300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ADAM</a:t>
              </a:r>
              <a:r>
                <a:rPr lang="en-US" sz="1400" b="1" spc="300" dirty="0">
                  <a:latin typeface="+mj-lt"/>
                  <a:cs typeface="Times New Roman" panose="02020603050405020304" pitchFamily="18" charset="0"/>
                </a:rPr>
                <a:t>WHITE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4543960" y="6144895"/>
              <a:ext cx="517072" cy="444042"/>
            </a:xfrm>
            <a:prstGeom prst="ellipse">
              <a:avLst/>
            </a:prstGeom>
            <a:solidFill>
              <a:srgbClr val="FD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1269" y="6104219"/>
              <a:ext cx="412833" cy="4128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23110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9468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6321974"/>
            <a:ext cx="9144000" cy="530350"/>
          </a:xfrm>
          <a:prstGeom prst="rect">
            <a:avLst/>
          </a:prstGeom>
          <a:solidFill>
            <a:srgbClr val="80C53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3886200" y="6104219"/>
            <a:ext cx="1981200" cy="764673"/>
            <a:chOff x="3886200" y="6104219"/>
            <a:chExt cx="1981200" cy="764673"/>
          </a:xfrm>
        </p:grpSpPr>
        <p:sp>
          <p:nvSpPr>
            <p:cNvPr id="14" name="TextBox 13"/>
            <p:cNvSpPr txBox="1"/>
            <p:nvPr/>
          </p:nvSpPr>
          <p:spPr>
            <a:xfrm>
              <a:off x="3886200" y="6561115"/>
              <a:ext cx="1981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spc="300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ADAM</a:t>
              </a:r>
              <a:r>
                <a:rPr lang="en-US" sz="1400" b="1" spc="300" dirty="0">
                  <a:latin typeface="+mj-lt"/>
                  <a:cs typeface="Times New Roman" panose="02020603050405020304" pitchFamily="18" charset="0"/>
                </a:rPr>
                <a:t>WHITE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4543960" y="6144895"/>
              <a:ext cx="517072" cy="444042"/>
            </a:xfrm>
            <a:prstGeom prst="ellipse">
              <a:avLst/>
            </a:prstGeom>
            <a:solidFill>
              <a:srgbClr val="FD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1269" y="6104219"/>
              <a:ext cx="412833" cy="412833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E37CB55-63D0-429C-8923-6AD80FA846CF}"/>
              </a:ext>
            </a:extLst>
          </p:cNvPr>
          <p:cNvSpPr txBox="1"/>
          <p:nvPr/>
        </p:nvSpPr>
        <p:spPr>
          <a:xfrm>
            <a:off x="250010" y="292216"/>
            <a:ext cx="838200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rial Black" panose="020B0A04020102020204" pitchFamily="34" charset="0"/>
                <a:cs typeface="Aharoni" panose="02010803020104030203" pitchFamily="2" charset="-79"/>
              </a:rPr>
              <a:t>THANK YOU!</a:t>
            </a:r>
            <a:endParaRPr lang="en-US" sz="4800" dirty="0"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algn="ctr"/>
            <a:endParaRPr lang="en-US" sz="800" dirty="0"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algn="ctr"/>
            <a:r>
              <a:rPr lang="en-US" sz="3200" dirty="0">
                <a:latin typeface="Arial Black" panose="020B0A04020102020204" pitchFamily="34" charset="0"/>
                <a:cs typeface="Aharoni" panose="02010803020104030203" pitchFamily="2" charset="-79"/>
              </a:rPr>
              <a:t>GET A SIGNED COPY TODAY!</a:t>
            </a:r>
          </a:p>
          <a:p>
            <a:pPr algn="ctr"/>
            <a:endParaRPr lang="en-US" sz="1400" dirty="0"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algn="ctr"/>
            <a:endParaRPr lang="en-US" sz="1400" dirty="0"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algn="ctr"/>
            <a:endParaRPr lang="en-US" sz="1400" dirty="0"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algn="ctr"/>
            <a:endParaRPr lang="en-US" sz="1400" dirty="0"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algn="ctr"/>
            <a:endParaRPr lang="en-US" sz="1400" dirty="0"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algn="ctr"/>
            <a:endParaRPr lang="en-US" sz="1400" dirty="0"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algn="ctr"/>
            <a:endParaRPr lang="en-US" sz="1400" dirty="0"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algn="ctr"/>
            <a:endParaRPr lang="en-US" sz="1400" dirty="0"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algn="ctr"/>
            <a:endParaRPr lang="en-US" sz="1400" dirty="0"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algn="ctr"/>
            <a:endParaRPr lang="en-US" sz="1400" dirty="0"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algn="ctr"/>
            <a:endParaRPr lang="en-US" sz="800" b="1" dirty="0">
              <a:solidFill>
                <a:srgbClr val="0070C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algn="ctr"/>
            <a:endParaRPr lang="en-US" sz="800" b="1" dirty="0">
              <a:solidFill>
                <a:srgbClr val="0070C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algn="ctr"/>
            <a:endParaRPr lang="en-US" sz="800" b="1" dirty="0">
              <a:solidFill>
                <a:srgbClr val="0070C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algn="ctr"/>
            <a:endParaRPr lang="en-US" sz="800" dirty="0">
              <a:cs typeface="Aharoni" panose="02010803020104030203" pitchFamily="2" charset="-79"/>
            </a:endParaRPr>
          </a:p>
          <a:p>
            <a:pPr algn="ctr"/>
            <a:r>
              <a:rPr lang="en-US" sz="2000" dirty="0">
                <a:latin typeface="Arial Black" panose="020B0A04020102020204" pitchFamily="34" charset="0"/>
                <a:cs typeface="Aharoni" panose="02010803020104030203" pitchFamily="2" charset="-79"/>
              </a:rPr>
              <a:t>VISIT</a:t>
            </a:r>
          </a:p>
          <a:p>
            <a:pPr algn="ctr"/>
            <a:r>
              <a:rPr lang="en-US" sz="3000" u="sng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adamwhitespeaks.com</a:t>
            </a:r>
          </a:p>
          <a:p>
            <a:pPr algn="ctr"/>
            <a:r>
              <a:rPr lang="en-US" sz="3000" dirty="0">
                <a:latin typeface="Arial Black" panose="020B0A04020102020204" pitchFamily="34" charset="0"/>
                <a:cs typeface="Aharoni" panose="02010803020104030203" pitchFamily="2" charset="-79"/>
              </a:rPr>
              <a:t>For Online Training Courses, Free PDF’s Vblog tips, books and more</a:t>
            </a:r>
            <a:endParaRPr lang="en-US" sz="4400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27429B-10AC-48F8-96C8-4AAA6CBB50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41" y="1662086"/>
            <a:ext cx="3262648" cy="3657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6BF02E-914A-491A-9780-3626A41333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685" y="1723972"/>
            <a:ext cx="3152240" cy="353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8060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0999" y="403976"/>
            <a:ext cx="83820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rial Black" panose="020B0A04020102020204" pitchFamily="34" charset="0"/>
                <a:cs typeface="Aharoni" panose="02010803020104030203" pitchFamily="2" charset="-79"/>
              </a:rPr>
              <a:t>Thank You!</a:t>
            </a:r>
            <a:endParaRPr lang="en-US" sz="4800" dirty="0"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algn="ctr"/>
            <a:endParaRPr lang="en-US" sz="11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n-US" sz="11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sz="3200" b="1" dirty="0">
                <a:latin typeface="Aharoni" panose="02010803020104030203" pitchFamily="2" charset="-79"/>
                <a:cs typeface="Aharoni" panose="02010803020104030203" pitchFamily="2" charset="-79"/>
              </a:rPr>
              <a:t>Connect with Adam…</a:t>
            </a:r>
          </a:p>
          <a:p>
            <a:pPr algn="ctr"/>
            <a:endParaRPr lang="en-US" sz="11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sz="3200" dirty="0">
                <a:cs typeface="Aharoni" panose="02010803020104030203" pitchFamily="2" charset="-79"/>
              </a:rPr>
              <a:t>Facebook: @AdamWhiteSpeaks</a:t>
            </a:r>
          </a:p>
          <a:p>
            <a:pPr algn="ctr"/>
            <a:r>
              <a:rPr lang="en-US" sz="3200" dirty="0">
                <a:cs typeface="Aharoni" panose="02010803020104030203" pitchFamily="2" charset="-79"/>
              </a:rPr>
              <a:t>Twitter: @adamwhitespeaks</a:t>
            </a:r>
          </a:p>
          <a:p>
            <a:pPr algn="ctr"/>
            <a:r>
              <a:rPr lang="en-US" sz="3200" dirty="0">
                <a:cs typeface="Aharoni" panose="02010803020104030203" pitchFamily="2" charset="-79"/>
              </a:rPr>
              <a:t>YouTube: Adam White Channel</a:t>
            </a:r>
          </a:p>
          <a:p>
            <a:pPr algn="ctr"/>
            <a:r>
              <a:rPr lang="en-US" sz="3200" dirty="0">
                <a:cs typeface="Aharoni" panose="02010803020104030203" pitchFamily="2" charset="-79"/>
              </a:rPr>
              <a:t>LinkedIn: Adam H. White III</a:t>
            </a:r>
          </a:p>
          <a:p>
            <a:pPr algn="ctr"/>
            <a:r>
              <a:rPr lang="en-US" sz="3200" dirty="0">
                <a:cs typeface="Aharoni" panose="02010803020104030203" pitchFamily="2" charset="-79"/>
              </a:rPr>
              <a:t>Web: adamwhitespeaks.com</a:t>
            </a:r>
          </a:p>
          <a:p>
            <a:pPr algn="ctr"/>
            <a:endParaRPr lang="en-US" sz="11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n-US" sz="800" dirty="0"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algn="ctr"/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Text Your Name &amp; Email Address to:</a:t>
            </a:r>
            <a:endParaRPr lang="en-US" sz="3200" dirty="0"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algn="ctr"/>
            <a:r>
              <a:rPr lang="en-US" sz="4400" b="1" dirty="0">
                <a:latin typeface="Arial Black" panose="020B0A04020102020204" pitchFamily="34" charset="0"/>
                <a:cs typeface="Aharoni" panose="02010803020104030203" pitchFamily="2" charset="-79"/>
              </a:rPr>
              <a:t>(734) 756-9114</a:t>
            </a:r>
            <a:endParaRPr lang="en-US" sz="4400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9468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E0E231-91A3-417E-8B2C-E25763C26E13}"/>
              </a:ext>
            </a:extLst>
          </p:cNvPr>
          <p:cNvSpPr/>
          <p:nvPr/>
        </p:nvSpPr>
        <p:spPr>
          <a:xfrm>
            <a:off x="0" y="6339487"/>
            <a:ext cx="9144000" cy="530350"/>
          </a:xfrm>
          <a:prstGeom prst="rect">
            <a:avLst/>
          </a:prstGeom>
          <a:solidFill>
            <a:srgbClr val="80C53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607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52400" y="4343400"/>
            <a:ext cx="8763000" cy="863600"/>
          </a:xfrm>
          <a:effectLst/>
          <a:scene3d>
            <a:camera prst="orthographicFront"/>
            <a:lightRig rig="threePt" dir="t"/>
          </a:scene3d>
          <a:sp3d/>
        </p:spPr>
        <p:txBody>
          <a:bodyPr>
            <a:noAutofit/>
            <a:sp3d/>
          </a:bodyPr>
          <a:lstStyle/>
          <a:p>
            <a:pPr algn="l">
              <a:lnSpc>
                <a:spcPct val="100000"/>
              </a:lnSpc>
            </a:pPr>
            <a:r>
              <a:rPr lang="en-US" sz="3600" dirty="0">
                <a:latin typeface="Arial Black" panose="020B0A04020102020204" pitchFamily="34" charset="0"/>
                <a:cs typeface="Aharoni" panose="02010803020104030203" pitchFamily="2" charset="-79"/>
              </a:rPr>
              <a:t>LEADERSHIP PRINCIPLES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9468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321974"/>
            <a:ext cx="9144000" cy="530350"/>
          </a:xfrm>
          <a:prstGeom prst="rect">
            <a:avLst/>
          </a:prstGeom>
          <a:solidFill>
            <a:srgbClr val="80C53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3886200" y="6104219"/>
            <a:ext cx="1981200" cy="764673"/>
            <a:chOff x="3886200" y="6104219"/>
            <a:chExt cx="1981200" cy="764673"/>
          </a:xfrm>
        </p:grpSpPr>
        <p:sp>
          <p:nvSpPr>
            <p:cNvPr id="11" name="TextBox 10"/>
            <p:cNvSpPr txBox="1"/>
            <p:nvPr/>
          </p:nvSpPr>
          <p:spPr>
            <a:xfrm>
              <a:off x="3886200" y="6561115"/>
              <a:ext cx="1981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spc="300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ADAM</a:t>
              </a:r>
              <a:r>
                <a:rPr lang="en-US" sz="1400" b="1" spc="300" dirty="0">
                  <a:latin typeface="+mj-lt"/>
                  <a:cs typeface="Times New Roman" panose="02020603050405020304" pitchFamily="18" charset="0"/>
                </a:rPr>
                <a:t>WHITE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543960" y="6144895"/>
              <a:ext cx="517072" cy="444042"/>
            </a:xfrm>
            <a:prstGeom prst="ellipse">
              <a:avLst/>
            </a:prstGeom>
            <a:solidFill>
              <a:srgbClr val="FD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1269" y="6104219"/>
              <a:ext cx="412833" cy="4128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4281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743" y="619665"/>
            <a:ext cx="8770513" cy="5147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Black" panose="020B0A04020102020204" pitchFamily="34" charset="0"/>
                <a:cs typeface="Aharoni" panose="02010803020104030203"/>
              </a:rPr>
              <a:t>7 REASONS WHY WE NEED LEADERSHIP</a:t>
            </a:r>
          </a:p>
          <a:p>
            <a:pPr algn="ctr"/>
            <a:endParaRPr lang="en-US" sz="1050" b="1" dirty="0">
              <a:latin typeface="Arial Black" panose="020B0A04020102020204" pitchFamily="34" charset="0"/>
              <a:cs typeface="Aharoni" panose="02010803020104030203"/>
            </a:endParaRPr>
          </a:p>
          <a:p>
            <a:endParaRPr lang="en-US" sz="1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en-US" sz="1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latin typeface="Arial Black" panose="020B0A04020102020204" pitchFamily="34" charset="0"/>
                <a:cs typeface="Aharoni" panose="02010803020104030203"/>
              </a:rPr>
              <a:t>Nothing </a:t>
            </a:r>
            <a:r>
              <a:rPr lang="en-US" sz="2400" b="1" u="sng" dirty="0">
                <a:solidFill>
                  <a:srgbClr val="92D050"/>
                </a:solidFill>
                <a:latin typeface="Arial Black" panose="020B0A04020102020204" pitchFamily="34" charset="0"/>
                <a:cs typeface="Aharoni" panose="02010803020104030203"/>
              </a:rPr>
              <a:t>“Happens” </a:t>
            </a:r>
            <a:r>
              <a:rPr lang="en-US" sz="2400" b="1" dirty="0">
                <a:latin typeface="Arial Black" panose="020B0A04020102020204" pitchFamily="34" charset="0"/>
                <a:cs typeface="Aharoni" panose="02010803020104030203"/>
              </a:rPr>
              <a:t>without Leadership</a:t>
            </a:r>
          </a:p>
          <a:p>
            <a:pPr marL="228600" indent="-228600">
              <a:buFont typeface="+mj-lt"/>
              <a:buAutoNum type="arabicPeriod"/>
            </a:pPr>
            <a:endParaRPr lang="en-US" sz="1100" b="1" dirty="0">
              <a:latin typeface="Arial Black" panose="020B0A04020102020204" pitchFamily="34" charset="0"/>
              <a:cs typeface="Aharoni" panose="02010803020104030203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latin typeface="Arial Black" panose="020B0A04020102020204" pitchFamily="34" charset="0"/>
                <a:cs typeface="Aharoni" panose="02010803020104030203"/>
              </a:rPr>
              <a:t>Nothing </a:t>
            </a:r>
            <a:r>
              <a:rPr lang="en-US" sz="2400" b="1" u="sng" dirty="0">
                <a:solidFill>
                  <a:srgbClr val="92D050"/>
                </a:solidFill>
                <a:latin typeface="Arial Black" panose="020B0A04020102020204" pitchFamily="34" charset="0"/>
                <a:cs typeface="Aharoni" panose="02010803020104030203"/>
              </a:rPr>
              <a:t>“Begins” </a:t>
            </a:r>
            <a:r>
              <a:rPr lang="en-US" sz="2400" b="1" dirty="0">
                <a:latin typeface="Arial Black" panose="020B0A04020102020204" pitchFamily="34" charset="0"/>
                <a:cs typeface="Aharoni" panose="02010803020104030203"/>
              </a:rPr>
              <a:t>without Leadership</a:t>
            </a:r>
          </a:p>
          <a:p>
            <a:pPr marL="228600" indent="-228600">
              <a:buFont typeface="+mj-lt"/>
              <a:buAutoNum type="arabicPeriod"/>
            </a:pPr>
            <a:endParaRPr lang="en-US" sz="1100" b="1" dirty="0">
              <a:latin typeface="Arial Black" panose="020B0A04020102020204" pitchFamily="34" charset="0"/>
              <a:cs typeface="Aharoni" panose="02010803020104030203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latin typeface="Arial Black" panose="020B0A04020102020204" pitchFamily="34" charset="0"/>
                <a:cs typeface="Aharoni" panose="02010803020104030203"/>
              </a:rPr>
              <a:t>Nothing </a:t>
            </a:r>
            <a:r>
              <a:rPr lang="en-US" sz="2400" b="1" u="sng" dirty="0">
                <a:solidFill>
                  <a:srgbClr val="92D050"/>
                </a:solidFill>
                <a:latin typeface="Arial Black" panose="020B0A04020102020204" pitchFamily="34" charset="0"/>
                <a:cs typeface="Aharoni" panose="02010803020104030203"/>
              </a:rPr>
              <a:t>“Improves” </a:t>
            </a:r>
            <a:r>
              <a:rPr lang="en-US" sz="2400" b="1" dirty="0">
                <a:latin typeface="Arial Black" panose="020B0A04020102020204" pitchFamily="34" charset="0"/>
                <a:cs typeface="Aharoni" panose="02010803020104030203"/>
              </a:rPr>
              <a:t>without Leadership</a:t>
            </a:r>
          </a:p>
          <a:p>
            <a:pPr marL="228600" indent="-228600">
              <a:buFont typeface="+mj-lt"/>
              <a:buAutoNum type="arabicPeriod"/>
            </a:pPr>
            <a:endParaRPr lang="en-US" sz="1100" b="1" dirty="0">
              <a:latin typeface="Arial Black" panose="020B0A04020102020204" pitchFamily="34" charset="0"/>
              <a:cs typeface="Aharoni" panose="02010803020104030203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latin typeface="Arial Black" panose="020B0A04020102020204" pitchFamily="34" charset="0"/>
                <a:cs typeface="Aharoni" panose="02010803020104030203"/>
              </a:rPr>
              <a:t>Nothing </a:t>
            </a:r>
            <a:r>
              <a:rPr lang="en-US" sz="2400" b="1" u="sng" dirty="0">
                <a:solidFill>
                  <a:srgbClr val="92D050"/>
                </a:solidFill>
                <a:latin typeface="Arial Black" panose="020B0A04020102020204" pitchFamily="34" charset="0"/>
                <a:cs typeface="Aharoni" panose="02010803020104030203"/>
              </a:rPr>
              <a:t>“Develops” </a:t>
            </a:r>
            <a:r>
              <a:rPr lang="en-US" sz="2400" b="1" dirty="0">
                <a:latin typeface="Arial Black" panose="020B0A04020102020204" pitchFamily="34" charset="0"/>
                <a:cs typeface="Aharoni" panose="02010803020104030203"/>
              </a:rPr>
              <a:t>without Leadership</a:t>
            </a:r>
          </a:p>
          <a:p>
            <a:pPr marL="342900" indent="-342900">
              <a:buFont typeface="+mj-lt"/>
              <a:buAutoNum type="arabicPeriod"/>
            </a:pPr>
            <a:endParaRPr lang="en-US" sz="1100" b="1" dirty="0">
              <a:latin typeface="Arial Black" panose="020B0A04020102020204" pitchFamily="34" charset="0"/>
              <a:cs typeface="Aharoni" panose="02010803020104030203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latin typeface="Arial Black" panose="020B0A04020102020204" pitchFamily="34" charset="0"/>
                <a:cs typeface="Aharoni" panose="02010803020104030203"/>
              </a:rPr>
              <a:t>Nothing </a:t>
            </a:r>
            <a:r>
              <a:rPr lang="en-US" sz="2400" b="1" u="sng" dirty="0">
                <a:solidFill>
                  <a:srgbClr val="92D050"/>
                </a:solidFill>
                <a:latin typeface="Arial Black" panose="020B0A04020102020204" pitchFamily="34" charset="0"/>
                <a:cs typeface="Aharoni" panose="02010803020104030203"/>
              </a:rPr>
              <a:t>“Changes” </a:t>
            </a:r>
            <a:r>
              <a:rPr lang="en-US" sz="2400" b="1" dirty="0">
                <a:latin typeface="Arial Black" panose="020B0A04020102020204" pitchFamily="34" charset="0"/>
                <a:cs typeface="Aharoni" panose="02010803020104030203"/>
              </a:rPr>
              <a:t>without Leadership</a:t>
            </a:r>
          </a:p>
          <a:p>
            <a:pPr marL="342900" indent="-342900">
              <a:buFont typeface="+mj-lt"/>
              <a:buAutoNum type="arabicPeriod"/>
            </a:pPr>
            <a:endParaRPr lang="en-US" sz="1100" b="1" dirty="0">
              <a:latin typeface="Arial Black" panose="020B0A04020102020204" pitchFamily="34" charset="0"/>
              <a:cs typeface="Aharoni" panose="02010803020104030203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latin typeface="Arial Black" panose="020B0A04020102020204" pitchFamily="34" charset="0"/>
                <a:cs typeface="Aharoni" panose="02010803020104030203"/>
              </a:rPr>
              <a:t>Nothing </a:t>
            </a:r>
            <a:r>
              <a:rPr lang="en-US" sz="2400" b="1" u="sng" dirty="0">
                <a:solidFill>
                  <a:srgbClr val="92D050"/>
                </a:solidFill>
                <a:latin typeface="Arial Black" panose="020B0A04020102020204" pitchFamily="34" charset="0"/>
                <a:cs typeface="Aharoni" panose="02010803020104030203"/>
              </a:rPr>
              <a:t>“Progresses” </a:t>
            </a:r>
            <a:r>
              <a:rPr lang="en-US" sz="2400" b="1" dirty="0">
                <a:latin typeface="Arial Black" panose="020B0A04020102020204" pitchFamily="34" charset="0"/>
                <a:cs typeface="Aharoni" panose="02010803020104030203"/>
              </a:rPr>
              <a:t>without Leadership</a:t>
            </a:r>
          </a:p>
          <a:p>
            <a:pPr marL="342900" indent="-342900">
              <a:buFont typeface="+mj-lt"/>
              <a:buAutoNum type="arabicPeriod"/>
            </a:pPr>
            <a:endParaRPr lang="en-US" sz="1100" b="1" dirty="0">
              <a:latin typeface="Arial Black" panose="020B0A04020102020204" pitchFamily="34" charset="0"/>
              <a:cs typeface="Aharoni" panose="02010803020104030203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latin typeface="Arial Black" panose="020B0A04020102020204" pitchFamily="34" charset="0"/>
                <a:cs typeface="Aharoni" panose="02010803020104030203"/>
              </a:rPr>
              <a:t>Nothing </a:t>
            </a:r>
            <a:r>
              <a:rPr lang="en-US" sz="2400" b="1" u="sng" dirty="0">
                <a:solidFill>
                  <a:srgbClr val="92D050"/>
                </a:solidFill>
                <a:latin typeface="Arial Black" panose="020B0A04020102020204" pitchFamily="34" charset="0"/>
                <a:cs typeface="Aharoni" panose="02010803020104030203"/>
              </a:rPr>
              <a:t>“Succeeds” </a:t>
            </a:r>
            <a:r>
              <a:rPr lang="en-US" sz="2400" b="1" dirty="0">
                <a:latin typeface="Arial Black" panose="020B0A04020102020204" pitchFamily="34" charset="0"/>
                <a:cs typeface="Aharoni" panose="02010803020104030203"/>
              </a:rPr>
              <a:t>without Leadership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9468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321974"/>
            <a:ext cx="9144000" cy="530350"/>
          </a:xfrm>
          <a:prstGeom prst="rect">
            <a:avLst/>
          </a:prstGeom>
          <a:solidFill>
            <a:srgbClr val="80C53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886200" y="6104219"/>
            <a:ext cx="1981200" cy="764673"/>
            <a:chOff x="3886200" y="6104219"/>
            <a:chExt cx="1981200" cy="764673"/>
          </a:xfrm>
        </p:grpSpPr>
        <p:sp>
          <p:nvSpPr>
            <p:cNvPr id="8" name="TextBox 7"/>
            <p:cNvSpPr txBox="1"/>
            <p:nvPr/>
          </p:nvSpPr>
          <p:spPr>
            <a:xfrm>
              <a:off x="3886200" y="6561115"/>
              <a:ext cx="1981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spc="300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ADAM</a:t>
              </a:r>
              <a:r>
                <a:rPr lang="en-US" sz="1400" b="1" spc="300" dirty="0">
                  <a:latin typeface="+mj-lt"/>
                  <a:cs typeface="Times New Roman" panose="02020603050405020304" pitchFamily="18" charset="0"/>
                </a:rPr>
                <a:t>WHITE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543960" y="6144895"/>
              <a:ext cx="517072" cy="444042"/>
            </a:xfrm>
            <a:prstGeom prst="ellipse">
              <a:avLst/>
            </a:prstGeom>
            <a:solidFill>
              <a:srgbClr val="FD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1269" y="6104219"/>
              <a:ext cx="412833" cy="4128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689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012" y="609726"/>
            <a:ext cx="8770513" cy="5824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Black" panose="020B0A04020102020204" pitchFamily="34" charset="0"/>
                <a:cs typeface="Aharoni" panose="02010803020104030203"/>
              </a:rPr>
              <a:t>EVERY HUMAN BEING WAS BORN TO BE A LEADER</a:t>
            </a:r>
          </a:p>
          <a:p>
            <a:pPr algn="ctr"/>
            <a:endParaRPr lang="en-US" sz="3200" b="1" dirty="0">
              <a:latin typeface="Arial Black" panose="020B0A04020102020204" pitchFamily="34" charset="0"/>
              <a:cs typeface="Aharoni" panose="02010803020104030203"/>
            </a:endParaRPr>
          </a:p>
          <a:p>
            <a:pPr algn="ctr"/>
            <a:r>
              <a:rPr lang="en-US" sz="3200" b="1" dirty="0">
                <a:latin typeface="Arial Black" panose="020B0A04020102020204" pitchFamily="34" charset="0"/>
                <a:cs typeface="Aharoni" panose="02010803020104030203"/>
              </a:rPr>
              <a:t>AREA OF GIFTING NOT OVER PEOPLE</a:t>
            </a:r>
          </a:p>
          <a:p>
            <a:pPr algn="ctr"/>
            <a:endParaRPr lang="en-US" sz="3200" b="1" dirty="0">
              <a:latin typeface="Arial Black" panose="020B0A04020102020204" pitchFamily="34" charset="0"/>
              <a:cs typeface="Aharoni" panose="02010803020104030203"/>
            </a:endParaRPr>
          </a:p>
          <a:p>
            <a:pPr algn="ctr"/>
            <a:r>
              <a:rPr lang="en-US" sz="3200" b="1" dirty="0">
                <a:latin typeface="Arial Black" panose="020B0A04020102020204" pitchFamily="34" charset="0"/>
                <a:cs typeface="Aharoni" panose="02010803020104030203"/>
              </a:rPr>
              <a:t>YOUR GIFT AS A LEADER IS WHAT ATTRACTS PEOPLE TO YOUR LEADERSHIP</a:t>
            </a:r>
          </a:p>
          <a:p>
            <a:pPr algn="ctr"/>
            <a:endParaRPr lang="en-US" sz="3200" b="1" dirty="0">
              <a:latin typeface="Arial Black" panose="020B0A04020102020204" pitchFamily="34" charset="0"/>
              <a:cs typeface="Aharoni" panose="02010803020104030203"/>
            </a:endParaRPr>
          </a:p>
          <a:p>
            <a:pPr algn="ctr"/>
            <a:r>
              <a:rPr lang="en-US" sz="3200" b="1" dirty="0">
                <a:latin typeface="Arial Black" panose="020B0A04020102020204" pitchFamily="34" charset="0"/>
                <a:cs typeface="Aharoni" panose="02010803020104030203"/>
              </a:rPr>
              <a:t>LEADERSHIP IS TRAPPED IN EVERY FOLLOWER…</a:t>
            </a:r>
          </a:p>
          <a:p>
            <a:pPr algn="ctr"/>
            <a:endParaRPr lang="en-US" sz="1050" b="1" dirty="0">
              <a:latin typeface="Arial Black" panose="020B0A04020102020204" pitchFamily="34" charset="0"/>
              <a:cs typeface="Aharoni" panose="02010803020104030203"/>
            </a:endParaRPr>
          </a:p>
          <a:p>
            <a:endParaRPr lang="en-US" sz="1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9468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321974"/>
            <a:ext cx="9144000" cy="530350"/>
          </a:xfrm>
          <a:prstGeom prst="rect">
            <a:avLst/>
          </a:prstGeom>
          <a:solidFill>
            <a:srgbClr val="80C53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886200" y="6104219"/>
            <a:ext cx="1981200" cy="764673"/>
            <a:chOff x="3886200" y="6104219"/>
            <a:chExt cx="1981200" cy="764673"/>
          </a:xfrm>
        </p:grpSpPr>
        <p:sp>
          <p:nvSpPr>
            <p:cNvPr id="8" name="TextBox 7"/>
            <p:cNvSpPr txBox="1"/>
            <p:nvPr/>
          </p:nvSpPr>
          <p:spPr>
            <a:xfrm>
              <a:off x="3886200" y="6561115"/>
              <a:ext cx="1981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spc="300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ADAM</a:t>
              </a:r>
              <a:r>
                <a:rPr lang="en-US" sz="1400" b="1" spc="300" dirty="0">
                  <a:latin typeface="+mj-lt"/>
                  <a:cs typeface="Times New Roman" panose="02020603050405020304" pitchFamily="18" charset="0"/>
                </a:rPr>
                <a:t>WHITE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543960" y="6144895"/>
              <a:ext cx="517072" cy="444042"/>
            </a:xfrm>
            <a:prstGeom prst="ellipse">
              <a:avLst/>
            </a:prstGeom>
            <a:solidFill>
              <a:srgbClr val="FD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1269" y="6104219"/>
              <a:ext cx="412833" cy="4128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016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012" y="677926"/>
            <a:ext cx="8770513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 Black" panose="020B0A04020102020204" pitchFamily="34" charset="0"/>
                <a:cs typeface="Aharoni" panose="02010803020104030203"/>
              </a:rPr>
              <a:t>The Measurement of Leadership Greatness</a:t>
            </a:r>
          </a:p>
          <a:p>
            <a:endParaRPr lang="en-US" sz="1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en-US" sz="1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4400" b="1" dirty="0">
                <a:latin typeface="Arial Black" panose="020B0A04020102020204" pitchFamily="34" charset="0"/>
              </a:rPr>
              <a:t>“Leadership Greatness is not measured by how many people serve them, but by how many people a Leader serves”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9468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321974"/>
            <a:ext cx="9144000" cy="530350"/>
          </a:xfrm>
          <a:prstGeom prst="rect">
            <a:avLst/>
          </a:prstGeom>
          <a:solidFill>
            <a:srgbClr val="80C53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886200" y="6104219"/>
            <a:ext cx="1981200" cy="764673"/>
            <a:chOff x="3886200" y="6104219"/>
            <a:chExt cx="1981200" cy="764673"/>
          </a:xfrm>
        </p:grpSpPr>
        <p:sp>
          <p:nvSpPr>
            <p:cNvPr id="8" name="TextBox 7"/>
            <p:cNvSpPr txBox="1"/>
            <p:nvPr/>
          </p:nvSpPr>
          <p:spPr>
            <a:xfrm>
              <a:off x="3886200" y="6561115"/>
              <a:ext cx="1981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spc="300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ADAM</a:t>
              </a:r>
              <a:r>
                <a:rPr lang="en-US" sz="1400" b="1" spc="300" dirty="0">
                  <a:latin typeface="+mj-lt"/>
                  <a:cs typeface="Times New Roman" panose="02020603050405020304" pitchFamily="18" charset="0"/>
                </a:rPr>
                <a:t>WHITE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543960" y="6144895"/>
              <a:ext cx="517072" cy="444042"/>
            </a:xfrm>
            <a:prstGeom prst="ellipse">
              <a:avLst/>
            </a:prstGeom>
            <a:solidFill>
              <a:srgbClr val="FD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1269" y="6104219"/>
              <a:ext cx="412833" cy="4128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845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52400" y="4343400"/>
            <a:ext cx="8763000" cy="863600"/>
          </a:xfrm>
          <a:effectLst/>
          <a:scene3d>
            <a:camera prst="orthographicFront"/>
            <a:lightRig rig="threePt" dir="t"/>
          </a:scene3d>
          <a:sp3d/>
        </p:spPr>
        <p:txBody>
          <a:bodyPr>
            <a:noAutofit/>
            <a:sp3d/>
          </a:bodyPr>
          <a:lstStyle/>
          <a:p>
            <a:pPr algn="l">
              <a:lnSpc>
                <a:spcPct val="100000"/>
              </a:lnSpc>
            </a:pPr>
            <a:r>
              <a:rPr lang="en-US" sz="3600" dirty="0">
                <a:latin typeface="Arial Black" panose="020B0A04020102020204" pitchFamily="34" charset="0"/>
                <a:cs typeface="Aharoni" panose="02010803020104030203" pitchFamily="2" charset="-79"/>
              </a:rPr>
              <a:t>7 LEADERSHIP LESSONS FROM LIONS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9468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321974"/>
            <a:ext cx="9144000" cy="530350"/>
          </a:xfrm>
          <a:prstGeom prst="rect">
            <a:avLst/>
          </a:prstGeom>
          <a:solidFill>
            <a:srgbClr val="80C53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3886200" y="6104219"/>
            <a:ext cx="1981200" cy="764673"/>
            <a:chOff x="3886200" y="6104219"/>
            <a:chExt cx="1981200" cy="764673"/>
          </a:xfrm>
        </p:grpSpPr>
        <p:sp>
          <p:nvSpPr>
            <p:cNvPr id="11" name="TextBox 10"/>
            <p:cNvSpPr txBox="1"/>
            <p:nvPr/>
          </p:nvSpPr>
          <p:spPr>
            <a:xfrm>
              <a:off x="3886200" y="6561115"/>
              <a:ext cx="1981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spc="300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rPr>
                <a:t>ADAM</a:t>
              </a:r>
              <a:r>
                <a:rPr lang="en-US" sz="1400" b="1" spc="300" dirty="0">
                  <a:latin typeface="+mj-lt"/>
                  <a:cs typeface="Times New Roman" panose="02020603050405020304" pitchFamily="18" charset="0"/>
                </a:rPr>
                <a:t>WHITE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543960" y="6144895"/>
              <a:ext cx="517072" cy="444042"/>
            </a:xfrm>
            <a:prstGeom prst="ellipse">
              <a:avLst/>
            </a:prstGeom>
            <a:solidFill>
              <a:srgbClr val="FDFD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1269" y="6104219"/>
              <a:ext cx="412833" cy="4128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0090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</TotalTime>
  <Words>1000</Words>
  <Application>Microsoft Office PowerPoint</Application>
  <PresentationFormat>On-screen Show (4:3)</PresentationFormat>
  <Paragraphs>274</Paragraphs>
  <Slides>43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Aharoni</vt:lpstr>
      <vt:lpstr>Arial</vt:lpstr>
      <vt:lpstr>Arial Black</vt:lpstr>
      <vt:lpstr>Calibri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THE “DNA” OF GREAT LEADERSHIP</vt:lpstr>
      <vt:lpstr>PowerPoint Presentation</vt:lpstr>
      <vt:lpstr>LEADERSHIP PRINCIPLES</vt:lpstr>
      <vt:lpstr>PowerPoint Presentation</vt:lpstr>
      <vt:lpstr>PowerPoint Presentation</vt:lpstr>
      <vt:lpstr>PowerPoint Presentation</vt:lpstr>
      <vt:lpstr>7 LEADERSHIP LESSONS FROM LIONS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INFLUENTIAL LEADERSHIP</vt:lpstr>
      <vt:lpstr>What leadership is not…</vt:lpstr>
      <vt:lpstr>PowerPoint Presentation</vt:lpstr>
      <vt:lpstr>Influential leadership Starts Inside</vt:lpstr>
      <vt:lpstr>PowerPoint Presentation</vt:lpstr>
      <vt:lpstr>PowerPoint Presentation</vt:lpstr>
      <vt:lpstr>LEAD BY PERMISSION  </vt:lpstr>
      <vt:lpstr>Leadership RULES  </vt:lpstr>
      <vt:lpstr>LEAD BY PERMISSION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Ford Motor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White, Adam (A.)</dc:creator>
  <cp:lastModifiedBy> </cp:lastModifiedBy>
  <cp:revision>84</cp:revision>
  <dcterms:created xsi:type="dcterms:W3CDTF">2017-04-21T15:16:24Z</dcterms:created>
  <dcterms:modified xsi:type="dcterms:W3CDTF">2018-09-17T21:10:52Z</dcterms:modified>
</cp:coreProperties>
</file>