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"/>
  </p:notesMasterIdLst>
  <p:handoutMasterIdLst>
    <p:handoutMasterId r:id="rId8"/>
  </p:handoutMasterIdLst>
  <p:sldIdLst>
    <p:sldId id="327" r:id="rId2"/>
    <p:sldId id="431" r:id="rId3"/>
    <p:sldId id="439" r:id="rId4"/>
    <p:sldId id="441" r:id="rId5"/>
    <p:sldId id="38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137"/>
    <a:srgbClr val="5CB753"/>
    <a:srgbClr val="228848"/>
    <a:srgbClr val="62BED7"/>
    <a:srgbClr val="FF6900"/>
    <a:srgbClr val="226348"/>
    <a:srgbClr val="63B738"/>
    <a:srgbClr val="A1B731"/>
    <a:srgbClr val="307FE2"/>
    <a:srgbClr val="FA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9" autoAdjust="0"/>
    <p:restoredTop sz="87114" autoAdjust="0"/>
  </p:normalViewPr>
  <p:slideViewPr>
    <p:cSldViewPr snapToGrid="0" snapToObjects="1" showGuides="1">
      <p:cViewPr varScale="1">
        <p:scale>
          <a:sx n="80" d="100"/>
          <a:sy n="80" d="100"/>
        </p:scale>
        <p:origin x="477" y="4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10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3637D-478F-7F4C-AD36-D7225A984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46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1C90-3623-4E4E-AB2B-94BAA74BC3D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66F53-367B-DA44-BD0F-DD424DCA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6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439214011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-1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MGMA_Brand_Logo-White_R1A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5707944"/>
            <a:ext cx="2590800" cy="635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</p:spTree>
    <p:extLst>
      <p:ext uri="{BB962C8B-B14F-4D97-AF65-F5344CB8AC3E}">
        <p14:creationId xmlns:p14="http://schemas.microsoft.com/office/powerpoint/2010/main" val="2327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it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5689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ing.phone_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5916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439214011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8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29531" y="1742335"/>
            <a:ext cx="4562905" cy="70909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762" y="6067777"/>
            <a:ext cx="4570223" cy="387240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MGMA.ORG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6763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r="50000"/>
          <a:stretch/>
        </p:blipFill>
        <p:spPr>
          <a:xfrm>
            <a:off x="-1" y="0"/>
            <a:ext cx="2961221" cy="6858255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55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8995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1832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8" b="2599"/>
          <a:stretch/>
        </p:blipFill>
        <p:spPr>
          <a:xfrm>
            <a:off x="-2" y="970580"/>
            <a:ext cx="2961221" cy="58874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4884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17912"/>
          <a:stretch/>
        </p:blipFill>
        <p:spPr>
          <a:xfrm>
            <a:off x="580" y="1101023"/>
            <a:ext cx="2960640" cy="577675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9773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9858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r="33436"/>
          <a:stretch/>
        </p:blipFill>
        <p:spPr>
          <a:xfrm>
            <a:off x="-1" y="1042190"/>
            <a:ext cx="2961221" cy="582702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1211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7432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r="3263"/>
          <a:stretch/>
        </p:blipFill>
        <p:spPr>
          <a:xfrm>
            <a:off x="14747" y="938567"/>
            <a:ext cx="2961221" cy="594774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2" y="2830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6482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/>
          <a:stretch/>
        </p:blipFill>
        <p:spPr>
          <a:xfrm>
            <a:off x="-1" y="898727"/>
            <a:ext cx="2961221" cy="595927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957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r="12210"/>
          <a:stretch/>
        </p:blipFill>
        <p:spPr>
          <a:xfrm>
            <a:off x="-1" y="1061254"/>
            <a:ext cx="2961221" cy="5826524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0181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377365252_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1048989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MGMA_Brand_Logo-White_R1A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5707944"/>
            <a:ext cx="2590800" cy="635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</p:spTree>
    <p:extLst>
      <p:ext uri="{BB962C8B-B14F-4D97-AF65-F5344CB8AC3E}">
        <p14:creationId xmlns:p14="http://schemas.microsoft.com/office/powerpoint/2010/main" val="37745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-1" y="1082218"/>
            <a:ext cx="2961221" cy="577578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6409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"/>
          <a:stretch/>
        </p:blipFill>
        <p:spPr>
          <a:xfrm rot="5400000">
            <a:off x="-1631302" y="2295256"/>
            <a:ext cx="6223823" cy="296122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5373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utterstock_417879667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r="49425"/>
          <a:stretch/>
        </p:blipFill>
        <p:spPr>
          <a:xfrm>
            <a:off x="-2" y="0"/>
            <a:ext cx="2961222" cy="685800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2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8919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r="50000"/>
          <a:stretch/>
        </p:blipFill>
        <p:spPr>
          <a:xfrm>
            <a:off x="-1" y="0"/>
            <a:ext cx="2961221" cy="6858255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55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8995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7265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8" b="2599"/>
          <a:stretch/>
        </p:blipFill>
        <p:spPr>
          <a:xfrm>
            <a:off x="-2" y="970580"/>
            <a:ext cx="2961221" cy="58874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4323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17912"/>
          <a:stretch/>
        </p:blipFill>
        <p:spPr>
          <a:xfrm>
            <a:off x="580" y="1101023"/>
            <a:ext cx="2960640" cy="577675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9773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818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r="33436"/>
          <a:stretch/>
        </p:blipFill>
        <p:spPr>
          <a:xfrm>
            <a:off x="-1" y="1042190"/>
            <a:ext cx="2961221" cy="582702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1211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6366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r="3263"/>
          <a:stretch/>
        </p:blipFill>
        <p:spPr>
          <a:xfrm>
            <a:off x="14747" y="938567"/>
            <a:ext cx="2961221" cy="594774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2" y="2830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1904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/>
          <a:stretch/>
        </p:blipFill>
        <p:spPr>
          <a:xfrm>
            <a:off x="-1" y="898727"/>
            <a:ext cx="2961221" cy="595927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1137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r="12210"/>
          <a:stretch/>
        </p:blipFill>
        <p:spPr>
          <a:xfrm>
            <a:off x="-1" y="1061254"/>
            <a:ext cx="2961221" cy="5826524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1173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369896387_gray_cropp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6891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-1" y="1082218"/>
            <a:ext cx="2961221" cy="577578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4692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"/>
          <a:stretch/>
        </p:blipFill>
        <p:spPr>
          <a:xfrm rot="5400000">
            <a:off x="-1631302" y="2295256"/>
            <a:ext cx="6223823" cy="296122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7336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utterstock_417879667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r="49425"/>
          <a:stretch/>
        </p:blipFill>
        <p:spPr>
          <a:xfrm>
            <a:off x="-2" y="0"/>
            <a:ext cx="2961222" cy="685800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2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©2017 MGMA. </a:t>
            </a:r>
            <a:r>
              <a:rPr lang="en-US" dirty="0"/>
              <a:t>All rights reserved.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8815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1 Co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Single Column List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4129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SINGLE COLUMN LIST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74129" y="1910891"/>
            <a:ext cx="8339132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6721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2 Co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Single Column List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4129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SINGLE COLUMN LIST TITLE 1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74129" y="1910891"/>
            <a:ext cx="3772868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940393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SINGLE COLUMN LIST TITLE 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940393" y="1910891"/>
            <a:ext cx="3772868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4604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2 Col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Two Column Paragraph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4129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TITLE 1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74129" y="1910891"/>
            <a:ext cx="3772868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Prima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congue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in usu. Ad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dolorem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molestiae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eos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id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mucius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recusabo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no qui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adipisci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vulputate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Duo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veri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ne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meis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oblique nostrum pro, at populo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tacimates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has.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940393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TITLE 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940393" y="1910891"/>
            <a:ext cx="3772868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Prima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congue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in usu. Ad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dolorem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molestiae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eos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id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mucius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recusabo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no qui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adipisci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vulputate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Duo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veri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ne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meis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oblique nostrum pro, at populo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tacimates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has.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6241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Image or Chart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0843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Category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65312" y="1156327"/>
            <a:ext cx="6156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465312" y="1156327"/>
            <a:ext cx="61565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3366324" y="1989786"/>
            <a:ext cx="2474298" cy="465719"/>
          </a:xfrm>
          <a:prstGeom prst="rect">
            <a:avLst/>
          </a:prstGeom>
          <a:solidFill>
            <a:srgbClr val="A1B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2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80799" y="1989786"/>
            <a:ext cx="2537248" cy="465719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1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088899" y="1989785"/>
            <a:ext cx="2594041" cy="465719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3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0799" y="2773776"/>
            <a:ext cx="2537247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366325" y="2773775"/>
            <a:ext cx="2474298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088900" y="2773774"/>
            <a:ext cx="2594040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0652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Category Revers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91636"/>
            <a:ext cx="9144000" cy="818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600" baseline="0">
                <a:solidFill>
                  <a:srgbClr val="228848"/>
                </a:solidFill>
              </a:defRPr>
            </a:lvl1pPr>
          </a:lstStyle>
          <a:p>
            <a:r>
              <a:rPr lang="en-US" sz="3200" dirty="0"/>
              <a:t>Main Title – Category Reverse</a:t>
            </a:r>
            <a:endParaRPr lang="en-US" dirty="0"/>
          </a:p>
        </p:txBody>
      </p:sp>
      <p:sp>
        <p:nvSpPr>
          <p:cNvPr id="1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©2017 MGMA. All rights reserved.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65312" y="1156327"/>
            <a:ext cx="6156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0799" y="2773776"/>
            <a:ext cx="2537247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366324" y="1989786"/>
            <a:ext cx="2474298" cy="465719"/>
          </a:xfrm>
          <a:prstGeom prst="rect">
            <a:avLst/>
          </a:prstGeom>
          <a:solidFill>
            <a:srgbClr val="A1B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2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80799" y="1989786"/>
            <a:ext cx="2537248" cy="465719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1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88899" y="1989785"/>
            <a:ext cx="2594041" cy="465719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3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366325" y="2773775"/>
            <a:ext cx="2474298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088900" y="2773774"/>
            <a:ext cx="2594040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6028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2 Col Compariso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853631" y="1357412"/>
            <a:ext cx="7421557" cy="4113432"/>
            <a:chOff x="946228" y="1357412"/>
            <a:chExt cx="7421557" cy="411343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729142" y="2045067"/>
              <a:ext cx="3638643" cy="3425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946228" y="2045067"/>
              <a:ext cx="3638643" cy="3425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5" name="Pentagon 5"/>
            <p:cNvSpPr/>
            <p:nvPr/>
          </p:nvSpPr>
          <p:spPr bwMode="auto">
            <a:xfrm flipH="1">
              <a:off x="946228" y="1357412"/>
              <a:ext cx="3638643" cy="564040"/>
            </a:xfrm>
            <a:prstGeom prst="homePlate">
              <a:avLst/>
            </a:prstGeom>
            <a:solidFill>
              <a:srgbClr val="22884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6" name="Pentagon 6"/>
            <p:cNvSpPr/>
            <p:nvPr/>
          </p:nvSpPr>
          <p:spPr bwMode="auto">
            <a:xfrm>
              <a:off x="4729142" y="1357412"/>
              <a:ext cx="3574930" cy="564040"/>
            </a:xfrm>
            <a:prstGeom prst="homePlate">
              <a:avLst/>
            </a:prstGeom>
            <a:solidFill>
              <a:srgbClr val="B9D13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91636"/>
            <a:ext cx="9144000" cy="818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600" baseline="0">
                <a:solidFill>
                  <a:srgbClr val="228848"/>
                </a:solidFill>
              </a:defRPr>
            </a:lvl1pPr>
          </a:lstStyle>
          <a:p>
            <a:r>
              <a:rPr lang="en-US" sz="3200" dirty="0"/>
              <a:t>Main Title – Comparison Chart Reverse</a:t>
            </a:r>
            <a:endParaRPr lang="en-US" dirty="0"/>
          </a:p>
        </p:txBody>
      </p:sp>
      <p:sp>
        <p:nvSpPr>
          <p:cNvPr id="1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©2017 MGMA. All rights reserved.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65312" y="1156327"/>
            <a:ext cx="6156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59099" y="2326868"/>
            <a:ext cx="3123138" cy="2992107"/>
          </a:xfrm>
        </p:spPr>
        <p:txBody>
          <a:bodyPr>
            <a:normAutofit/>
          </a:bodyPr>
          <a:lstStyle>
            <a:lvl1pPr marL="285750" marR="0" indent="-28575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830231" y="2326868"/>
            <a:ext cx="3128911" cy="2992107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07873" y="1463834"/>
            <a:ext cx="2074363" cy="331014"/>
          </a:xfrm>
        </p:spPr>
        <p:txBody>
          <a:bodyPr>
            <a:noAutofit/>
          </a:bodyPr>
          <a:lstStyle>
            <a:lvl1pPr marL="0" indent="0" algn="r">
              <a:buNone/>
              <a:defRPr sz="1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830232" y="1463834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1373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33981214_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1239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 or you can use the one you had with the infograph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1963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Report_cropp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5426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2812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439213456_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8507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417879667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4"/>
          <a:stretch/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9265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728" y="335880"/>
            <a:ext cx="8765702" cy="818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28" y="1254606"/>
            <a:ext cx="8765702" cy="4871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57" r:id="rId2"/>
    <p:sldLayoutId id="2147483950" r:id="rId3"/>
    <p:sldLayoutId id="2147483959" r:id="rId4"/>
    <p:sldLayoutId id="2147483962" r:id="rId5"/>
    <p:sldLayoutId id="2147483963" r:id="rId6"/>
    <p:sldLayoutId id="2147483964" r:id="rId7"/>
    <p:sldLayoutId id="2147483955" r:id="rId8"/>
    <p:sldLayoutId id="2147483951" r:id="rId9"/>
    <p:sldLayoutId id="2147483953" r:id="rId10"/>
    <p:sldLayoutId id="2147483958" r:id="rId11"/>
    <p:sldLayoutId id="2147483939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3" r:id="rId20"/>
    <p:sldLayoutId id="2147483972" r:id="rId21"/>
    <p:sldLayoutId id="2147483975" r:id="rId22"/>
    <p:sldLayoutId id="2147483977" r:id="rId23"/>
    <p:sldLayoutId id="2147483978" r:id="rId24"/>
    <p:sldLayoutId id="2147483979" r:id="rId25"/>
    <p:sldLayoutId id="2147483980" r:id="rId26"/>
    <p:sldLayoutId id="2147483981" r:id="rId27"/>
    <p:sldLayoutId id="2147483982" r:id="rId28"/>
    <p:sldLayoutId id="2147483983" r:id="rId29"/>
    <p:sldLayoutId id="2147483984" r:id="rId30"/>
    <p:sldLayoutId id="2147483985" r:id="rId31"/>
    <p:sldLayoutId id="2147483986" r:id="rId32"/>
    <p:sldLayoutId id="2147483954" r:id="rId33"/>
    <p:sldLayoutId id="2147483988" r:id="rId34"/>
    <p:sldLayoutId id="2147483989" r:id="rId35"/>
    <p:sldLayoutId id="2147483987" r:id="rId36"/>
    <p:sldLayoutId id="2147483990" r:id="rId37"/>
    <p:sldLayoutId id="2147483943" r:id="rId38"/>
    <p:sldLayoutId id="2147483991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2400" kern="1200" cap="none" spc="100" baseline="0" dirty="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/>
        <a:buNone/>
        <a:defRPr sz="1600" b="0" kern="1200">
          <a:solidFill>
            <a:srgbClr val="228848"/>
          </a:solidFill>
          <a:latin typeface="Calibri"/>
          <a:ea typeface="+mn-ea"/>
          <a:cs typeface="Calibri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Lucida Grande"/>
        <a:buChar char="-"/>
        <a:defRPr sz="1600" kern="1200">
          <a:solidFill>
            <a:srgbClr val="000000"/>
          </a:solidFill>
          <a:latin typeface="Calibri"/>
          <a:ea typeface="+mn-ea"/>
          <a:cs typeface="Calibri"/>
        </a:defRPr>
      </a:lvl2pPr>
      <a:lvl3pPr marL="114300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/>
        <a:buChar char="•"/>
        <a:defRPr sz="1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600200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Courier New"/>
        <a:buChar char="o"/>
        <a:defRPr sz="1200" kern="1200">
          <a:solidFill>
            <a:srgbClr val="000000"/>
          </a:solidFill>
          <a:latin typeface="Calibri"/>
          <a:ea typeface="+mn-ea"/>
          <a:cs typeface="Calibri"/>
        </a:defRPr>
      </a:lvl4pPr>
      <a:lvl5pPr marL="2057400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Lucida Grande"/>
        <a:buChar char="﹣"/>
        <a:defRPr sz="1200" kern="1200" baseline="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Excel You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126" y="2798716"/>
            <a:ext cx="4777781" cy="740019"/>
          </a:xfrm>
        </p:spPr>
        <p:txBody>
          <a:bodyPr/>
          <a:lstStyle/>
          <a:p>
            <a:r>
              <a:rPr lang="en-US" dirty="0"/>
              <a:t>      Presented by Eric Speer, MBHA, CMPE</a:t>
            </a:r>
          </a:p>
          <a:p>
            <a:r>
              <a:rPr lang="en-US" dirty="0"/>
              <a:t>      CAO, Centeno-Schultz Clinic / Regenexx</a:t>
            </a:r>
          </a:p>
          <a:p>
            <a:r>
              <a:rPr lang="en-US" dirty="0"/>
              <a:t>      Past President, CMGMA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07" y="5351236"/>
            <a:ext cx="2806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2</a:t>
            </a:fld>
            <a:r>
              <a:rPr lang="en-US" dirty="0"/>
              <a:t> -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0"/>
          </p:nvPr>
        </p:nvSpPr>
        <p:spPr>
          <a:xfrm>
            <a:off x="3386467" y="1929967"/>
            <a:ext cx="5332286" cy="32117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Build templates that can easily trend productivity and financial data over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Use formulas to aggregate monthly data into YTD figures.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Give you the capability to build a dashboard for your practice, including such figures as revenue and cost per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Examples of how to use pivot tables to create informative charts quickly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98" y="5959929"/>
            <a:ext cx="2369301" cy="8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3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Financial 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VLOOKUP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don’t know it, Google it!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Formulas Used in the Template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57" y="5960551"/>
            <a:ext cx="2367642" cy="8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C21C29FA-D81F-9D40-A402-D660C1847F79}" type="slidenum">
              <a:rPr lang="en-US" smtClean="0"/>
              <a:pPr/>
              <a:t>4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03F55D-BCC9-4EBF-B7B0-C08F6ADB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Things into Excel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6F9DCD-EF2D-42AC-B762-23CD9453F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How do I get my financial and productivity information into a format that I can easily work with?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B8E49A-3B23-4861-B34E-1457246B6DE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30711" y="2745547"/>
            <a:ext cx="5332286" cy="32117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monthly Income Statement and Balance Sheet information inside accounting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Majority of programs allow you to pull successive months of information over a 12-mo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Or, pull each month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Next, export to Excel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not intuitive, look at your print function or save function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57" y="5960551"/>
            <a:ext cx="2367642" cy="8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Started!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www.cmgma.com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28" y="5623174"/>
            <a:ext cx="2367642" cy="8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lly">
  <a:themeElements>
    <a:clrScheme name="MGMA Gre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28848"/>
      </a:accent1>
      <a:accent2>
        <a:srgbClr val="92D050"/>
      </a:accent2>
      <a:accent3>
        <a:srgbClr val="00B050"/>
      </a:accent3>
      <a:accent4>
        <a:srgbClr val="228848"/>
      </a:accent4>
      <a:accent5>
        <a:srgbClr val="228848"/>
      </a:accent5>
      <a:accent6>
        <a:srgbClr val="92D050"/>
      </a:accent6>
      <a:hlink>
        <a:srgbClr val="5572A8"/>
      </a:hlink>
      <a:folHlink>
        <a:srgbClr val="1A09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txDef>
      <a:spPr/>
      <a:bodyPr>
        <a:normAutofit/>
      </a:bodyPr>
      <a:lstStyle>
        <a:defPPr>
          <a:defRPr sz="17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10533</TotalTime>
  <Words>192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</vt:lpstr>
      <vt:lpstr>Courier New</vt:lpstr>
      <vt:lpstr>Lucida Grande</vt:lpstr>
      <vt:lpstr>ヒラギノ角ゴ Pro W3</vt:lpstr>
      <vt:lpstr>Rally</vt:lpstr>
      <vt:lpstr>Excel You Practice</vt:lpstr>
      <vt:lpstr>Objectives</vt:lpstr>
      <vt:lpstr>Formulas Used in the Template</vt:lpstr>
      <vt:lpstr>Getting Things into Excel</vt:lpstr>
      <vt:lpstr>Let’s Get Started!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Beery</dc:creator>
  <cp:lastModifiedBy>Eric Speer</cp:lastModifiedBy>
  <cp:revision>793</cp:revision>
  <cp:lastPrinted>2017-06-14T18:18:08Z</cp:lastPrinted>
  <dcterms:created xsi:type="dcterms:W3CDTF">2015-01-16T20:30:51Z</dcterms:created>
  <dcterms:modified xsi:type="dcterms:W3CDTF">2017-09-13T01:37:55Z</dcterms:modified>
</cp:coreProperties>
</file>