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handoutMasterIdLst>
    <p:handoutMasterId r:id="rId42"/>
  </p:handoutMasterIdLst>
  <p:sldIdLst>
    <p:sldId id="375" r:id="rId2"/>
    <p:sldId id="403" r:id="rId3"/>
    <p:sldId id="404" r:id="rId4"/>
    <p:sldId id="447" r:id="rId5"/>
    <p:sldId id="406" r:id="rId6"/>
    <p:sldId id="405" r:id="rId7"/>
    <p:sldId id="425" r:id="rId8"/>
    <p:sldId id="446" r:id="rId9"/>
    <p:sldId id="422" r:id="rId10"/>
    <p:sldId id="402" r:id="rId11"/>
    <p:sldId id="408" r:id="rId12"/>
    <p:sldId id="384" r:id="rId13"/>
    <p:sldId id="389" r:id="rId14"/>
    <p:sldId id="390" r:id="rId15"/>
    <p:sldId id="426" r:id="rId16"/>
    <p:sldId id="424" r:id="rId17"/>
    <p:sldId id="410" r:id="rId18"/>
    <p:sldId id="413" r:id="rId19"/>
    <p:sldId id="411" r:id="rId20"/>
    <p:sldId id="412" r:id="rId21"/>
    <p:sldId id="414" r:id="rId22"/>
    <p:sldId id="415" r:id="rId23"/>
    <p:sldId id="416" r:id="rId24"/>
    <p:sldId id="417" r:id="rId25"/>
    <p:sldId id="435" r:id="rId26"/>
    <p:sldId id="429" r:id="rId27"/>
    <p:sldId id="423" r:id="rId28"/>
    <p:sldId id="432" r:id="rId29"/>
    <p:sldId id="433" r:id="rId30"/>
    <p:sldId id="431" r:id="rId31"/>
    <p:sldId id="430" r:id="rId32"/>
    <p:sldId id="407" r:id="rId33"/>
    <p:sldId id="419" r:id="rId34"/>
    <p:sldId id="420" r:id="rId35"/>
    <p:sldId id="434" r:id="rId36"/>
    <p:sldId id="421" r:id="rId37"/>
    <p:sldId id="418" r:id="rId38"/>
    <p:sldId id="388" r:id="rId39"/>
    <p:sldId id="387" r:id="rId40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1248">
          <p15:clr>
            <a:srgbClr val="A4A3A4"/>
          </p15:clr>
        </p15:guide>
        <p15:guide id="4" pos="5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4289"/>
    <a:srgbClr val="F47C15"/>
    <a:srgbClr val="7AB1E8"/>
    <a:srgbClr val="E8FF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611" autoAdjust="0"/>
    <p:restoredTop sz="79852" autoAdjust="0"/>
  </p:normalViewPr>
  <p:slideViewPr>
    <p:cSldViewPr>
      <p:cViewPr varScale="1">
        <p:scale>
          <a:sx n="47" d="100"/>
          <a:sy n="47" d="100"/>
        </p:scale>
        <p:origin x="788" y="40"/>
      </p:cViewPr>
      <p:guideLst>
        <p:guide orient="horz" pos="2160"/>
        <p:guide pos="3840"/>
        <p:guide orient="horz" pos="1248"/>
        <p:guide pos="5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288"/>
    </p:cViewPr>
  </p:sorterViewPr>
  <p:notesViewPr>
    <p:cSldViewPr snapToGrid="0">
      <p:cViewPr varScale="1">
        <p:scale>
          <a:sx n="69" d="100"/>
          <a:sy n="69" d="100"/>
        </p:scale>
        <p:origin x="326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t Griswold" userId="179409fa-4a50-4e9f-a0f1-859be7f27fbc" providerId="ADAL" clId="{65070AE6-CAE4-4C63-B3CA-3D75273B8293}"/>
    <pc:docChg chg="modSld">
      <pc:chgData name="Matt Griswold" userId="179409fa-4a50-4e9f-a0f1-859be7f27fbc" providerId="ADAL" clId="{65070AE6-CAE4-4C63-B3CA-3D75273B8293}" dt="2021-09-24T03:09:48.819" v="2" actId="729"/>
      <pc:docMkLst>
        <pc:docMk/>
      </pc:docMkLst>
      <pc:sldChg chg="mod modShow">
        <pc:chgData name="Matt Griswold" userId="179409fa-4a50-4e9f-a0f1-859be7f27fbc" providerId="ADAL" clId="{65070AE6-CAE4-4C63-B3CA-3D75273B8293}" dt="2021-09-24T03:09:45.111" v="1" actId="729"/>
        <pc:sldMkLst>
          <pc:docMk/>
          <pc:sldMk cId="4085753056" sldId="384"/>
        </pc:sldMkLst>
      </pc:sldChg>
      <pc:sldChg chg="mod modShow">
        <pc:chgData name="Matt Griswold" userId="179409fa-4a50-4e9f-a0f1-859be7f27fbc" providerId="ADAL" clId="{65070AE6-CAE4-4C63-B3CA-3D75273B8293}" dt="2021-09-24T03:09:48.819" v="2" actId="729"/>
        <pc:sldMkLst>
          <pc:docMk/>
          <pc:sldMk cId="3207229117" sldId="389"/>
        </pc:sldMkLst>
      </pc:sldChg>
      <pc:sldChg chg="mod modShow">
        <pc:chgData name="Matt Griswold" userId="179409fa-4a50-4e9f-a0f1-859be7f27fbc" providerId="ADAL" clId="{65070AE6-CAE4-4C63-B3CA-3D75273B8293}" dt="2021-09-24T03:09:35.373" v="0" actId="729"/>
        <pc:sldMkLst>
          <pc:docMk/>
          <pc:sldMk cId="392944880" sldId="408"/>
        </pc:sldMkLst>
      </pc:sldChg>
    </pc:docChg>
  </pc:docChgLst>
  <pc:docChgLst>
    <pc:chgData name="People Centric" userId="cfcd66ac-69a3-4e1b-a664-f40c48526330" providerId="ADAL" clId="{05EF613A-6BBE-43C1-A3AE-1E639F11417A}"/>
    <pc:docChg chg="modSld sldOrd">
      <pc:chgData name="People Centric" userId="cfcd66ac-69a3-4e1b-a664-f40c48526330" providerId="ADAL" clId="{05EF613A-6BBE-43C1-A3AE-1E639F11417A}" dt="2019-08-23T14:02:41.145" v="2" actId="20577"/>
      <pc:docMkLst>
        <pc:docMk/>
      </pc:docMkLst>
      <pc:sldChg chg="ord">
        <pc:chgData name="People Centric" userId="cfcd66ac-69a3-4e1b-a664-f40c48526330" providerId="ADAL" clId="{05EF613A-6BBE-43C1-A3AE-1E639F11417A}" dt="2019-08-23T13:38:48.746" v="0"/>
        <pc:sldMkLst>
          <pc:docMk/>
          <pc:sldMk cId="606918511" sldId="402"/>
        </pc:sldMkLst>
      </pc:sldChg>
      <pc:sldChg chg="modSp">
        <pc:chgData name="People Centric" userId="cfcd66ac-69a3-4e1b-a664-f40c48526330" providerId="ADAL" clId="{05EF613A-6BBE-43C1-A3AE-1E639F11417A}" dt="2019-08-23T13:52:18.799" v="1" actId="20577"/>
        <pc:sldMkLst>
          <pc:docMk/>
          <pc:sldMk cId="104359927" sldId="418"/>
        </pc:sldMkLst>
        <pc:spChg chg="mod">
          <ac:chgData name="People Centric" userId="cfcd66ac-69a3-4e1b-a664-f40c48526330" providerId="ADAL" clId="{05EF613A-6BBE-43C1-A3AE-1E639F11417A}" dt="2019-08-23T13:52:18.799" v="1" actId="20577"/>
          <ac:spMkLst>
            <pc:docMk/>
            <pc:sldMk cId="104359927" sldId="418"/>
            <ac:spMk id="3" creationId="{9F77E5A8-E52A-46F4-81A6-7ABBCFA19316}"/>
          </ac:spMkLst>
        </pc:spChg>
      </pc:sldChg>
      <pc:sldChg chg="modSp">
        <pc:chgData name="People Centric" userId="cfcd66ac-69a3-4e1b-a664-f40c48526330" providerId="ADAL" clId="{05EF613A-6BBE-43C1-A3AE-1E639F11417A}" dt="2019-08-23T14:02:41.145" v="2" actId="20577"/>
        <pc:sldMkLst>
          <pc:docMk/>
          <pc:sldMk cId="887991335" sldId="446"/>
        </pc:sldMkLst>
        <pc:spChg chg="mod">
          <ac:chgData name="People Centric" userId="cfcd66ac-69a3-4e1b-a664-f40c48526330" providerId="ADAL" clId="{05EF613A-6BBE-43C1-A3AE-1E639F11417A}" dt="2019-08-23T14:02:41.145" v="2" actId="20577"/>
          <ac:spMkLst>
            <pc:docMk/>
            <pc:sldMk cId="887991335" sldId="446"/>
            <ac:spMk id="3" creationId="{B2869331-1600-4141-BB01-325CF876A9EC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7EC65DC7-19C5-4CEE-BE96-98495F398C0B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391FDB2-857B-4D01-BD37-37F6CCE22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3803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BC90E800-F0CC-4579-A870-B647F86E7D4D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1D67EED5-4D2B-4702-8994-F36D519E12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891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Get with your group.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67EED5-4D2B-4702-8994-F36D519E124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49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Get up with groups.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67EED5-4D2B-4702-8994-F36D519E124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9050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Multiple options for providing information</a:t>
            </a:r>
          </a:p>
          <a:p>
            <a:r>
              <a:rPr lang="en-US" dirty="0"/>
              <a:t>For example, efficient (go-getter) email</a:t>
            </a:r>
          </a:p>
          <a:p>
            <a:r>
              <a:rPr lang="en-US" dirty="0"/>
              <a:t>Share the big picture (whiteboard) and add an attachment with an agenda and the details (outliner). </a:t>
            </a:r>
          </a:p>
          <a:p>
            <a:r>
              <a:rPr lang="en-US" dirty="0"/>
              <a:t>Address each person’s name (empathizer).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67EED5-4D2B-4702-8994-F36D519E1241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2862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67EED5-4D2B-4702-8994-F36D519E1241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198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screen">
            <a:alphaModFix amt="3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92" y="0"/>
            <a:ext cx="12192991" cy="68580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7780867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(C) 2016 People Centric Consulting Group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4953000"/>
            <a:ext cx="12192000" cy="1905000"/>
          </a:xfrm>
          <a:prstGeom prst="rect">
            <a:avLst/>
          </a:prstGeom>
          <a:solidFill>
            <a:srgbClr val="19428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6244" y="5410200"/>
            <a:ext cx="2799512" cy="637722"/>
          </a:xfrm>
          <a:prstGeom prst="rect">
            <a:avLst/>
          </a:prstGeom>
        </p:spPr>
      </p:pic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838200" y="3200400"/>
            <a:ext cx="10515600" cy="1198562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838200" y="838200"/>
            <a:ext cx="10515600" cy="2239963"/>
          </a:xfrm>
        </p:spPr>
        <p:txBody>
          <a:bodyPr anchor="b">
            <a:noAutofit/>
          </a:bodyPr>
          <a:lstStyle>
            <a:lvl1pPr algn="ctr">
              <a:defRPr sz="4800">
                <a:solidFill>
                  <a:srgbClr val="19428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3581400" y="6121145"/>
            <a:ext cx="502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© Copyright</a:t>
            </a:r>
            <a:r>
              <a:rPr lang="en-US" sz="1400" baseline="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 People Centric Consulting Group, LLC</a:t>
            </a:r>
            <a:endParaRPr lang="en-US" sz="1400" dirty="0">
              <a:solidFill>
                <a:schemeClr val="accent1">
                  <a:lumMod val="40000"/>
                  <a:lumOff val="6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94369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rot="5400000">
            <a:off x="3581400" y="-1752600"/>
            <a:ext cx="5029200" cy="12192000"/>
          </a:xfrm>
          <a:prstGeom prst="rect">
            <a:avLst/>
          </a:prstGeom>
          <a:solidFill>
            <a:srgbClr val="7AB1E8">
              <a:alpha val="28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400800" y="0"/>
            <a:ext cx="54102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 rot="5400000">
            <a:off x="8572500" y="3238500"/>
            <a:ext cx="6858000" cy="381000"/>
          </a:xfrm>
          <a:prstGeom prst="rect">
            <a:avLst/>
          </a:prstGeom>
          <a:solidFill>
            <a:srgbClr val="19428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228600"/>
            <a:ext cx="5257800" cy="1325563"/>
          </a:xfrm>
        </p:spPr>
        <p:txBody>
          <a:bodyPr anchor="b"/>
          <a:lstStyle>
            <a:lvl1pPr>
              <a:defRPr>
                <a:solidFill>
                  <a:srgbClr val="194289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85800" y="2057400"/>
            <a:ext cx="5257800" cy="4343400"/>
          </a:xfrm>
        </p:spPr>
        <p:txBody>
          <a:bodyPr anchor="ctr">
            <a:normAutofit/>
          </a:bodyPr>
          <a:lstStyle>
            <a:lvl1pPr marL="0" indent="0">
              <a:buFont typeface="Arial"/>
              <a:buNone/>
              <a:defRPr sz="4000"/>
            </a:lvl1pPr>
            <a:lvl2pPr marL="457200" indent="0">
              <a:buFont typeface="Arial"/>
              <a:buNone/>
              <a:defRPr sz="3600"/>
            </a:lvl2pPr>
            <a:lvl3pPr marL="914400" indent="0">
              <a:buFont typeface="Arial"/>
              <a:buNone/>
              <a:defRPr sz="3200"/>
            </a:lvl3pPr>
            <a:lvl4pPr marL="1371600" indent="0">
              <a:buFont typeface="Arial"/>
              <a:buNone/>
              <a:defRPr sz="2400"/>
            </a:lvl4pPr>
            <a:lvl5pPr marL="1828800" indent="0">
              <a:buFont typeface="Arial"/>
              <a:buNone/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98902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2" cstate="screen">
            <a:alphaModFix amt="3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92" y="0"/>
            <a:ext cx="12192991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 rot="5400000">
            <a:off x="6667500" y="571500"/>
            <a:ext cx="5257800" cy="579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 rot="5400000">
            <a:off x="266700" y="571500"/>
            <a:ext cx="5257800" cy="579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85800" y="2286000"/>
            <a:ext cx="4495800" cy="3429000"/>
          </a:xfrm>
        </p:spPr>
        <p:txBody>
          <a:bodyPr>
            <a:normAutofit/>
          </a:bodyPr>
          <a:lstStyle>
            <a:lvl1pPr marL="571500" indent="-571500">
              <a:buFont typeface="Arial"/>
              <a:buChar char="•"/>
              <a:defRPr sz="3600">
                <a:solidFill>
                  <a:schemeClr val="bg1"/>
                </a:solidFill>
              </a:defRPr>
            </a:lvl1pPr>
            <a:lvl2pPr marL="1028700" indent="-571500">
              <a:buFont typeface="Arial"/>
              <a:buChar char="•"/>
              <a:defRPr sz="3200">
                <a:solidFill>
                  <a:schemeClr val="bg1"/>
                </a:solidFill>
              </a:defRPr>
            </a:lvl2pPr>
            <a:lvl3pPr marL="1485900" indent="-571500">
              <a:buFont typeface="Arial"/>
              <a:buChar char="•"/>
              <a:defRPr sz="2800">
                <a:solidFill>
                  <a:schemeClr val="bg1"/>
                </a:solidFill>
              </a:defRPr>
            </a:lvl3pPr>
            <a:lvl4pPr marL="1828800" indent="-457200">
              <a:buFont typeface="Arial"/>
              <a:buChar char="•"/>
              <a:defRPr sz="2000">
                <a:solidFill>
                  <a:schemeClr val="bg1"/>
                </a:solidFill>
              </a:defRPr>
            </a:lvl4pPr>
            <a:lvl5pPr marL="2171700" indent="-342900">
              <a:buFont typeface="Arial"/>
              <a:buChar char="•"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7010400" y="2286000"/>
            <a:ext cx="4495800" cy="3505200"/>
          </a:xfrm>
        </p:spPr>
        <p:txBody>
          <a:bodyPr>
            <a:normAutofit/>
          </a:bodyPr>
          <a:lstStyle>
            <a:lvl1pPr marL="571500" indent="-571500">
              <a:buFont typeface="Arial"/>
              <a:buChar char="•"/>
              <a:defRPr sz="3600">
                <a:solidFill>
                  <a:srgbClr val="FFFFFF"/>
                </a:solidFill>
              </a:defRPr>
            </a:lvl1pPr>
            <a:lvl2pPr marL="1028700" indent="-571500">
              <a:buFont typeface="Arial"/>
              <a:buChar char="•"/>
              <a:defRPr sz="3200">
                <a:solidFill>
                  <a:srgbClr val="FFFFFF"/>
                </a:solidFill>
              </a:defRPr>
            </a:lvl2pPr>
            <a:lvl3pPr marL="1485900" indent="-571500">
              <a:buFont typeface="Arial"/>
              <a:buChar char="•"/>
              <a:defRPr sz="2800">
                <a:solidFill>
                  <a:srgbClr val="FFFFFF"/>
                </a:solidFill>
              </a:defRPr>
            </a:lvl3pPr>
            <a:lvl4pPr marL="1828800" indent="-457200">
              <a:buFont typeface="Arial"/>
              <a:buChar char="•"/>
              <a:defRPr sz="2000">
                <a:solidFill>
                  <a:srgbClr val="FFFFFF"/>
                </a:solidFill>
              </a:defRPr>
            </a:lvl4pPr>
            <a:lvl5pPr marL="2171700" indent="-342900">
              <a:buFont typeface="Arial"/>
              <a:buChar char="•"/>
              <a:defRPr sz="1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85801" y="1219200"/>
            <a:ext cx="4495800" cy="838200"/>
          </a:xfrm>
        </p:spPr>
        <p:txBody>
          <a:bodyPr anchor="ctr"/>
          <a:lstStyle>
            <a:lvl1pPr>
              <a:defRPr cap="all">
                <a:solidFill>
                  <a:srgbClr val="A5C9E6"/>
                </a:solidFill>
              </a:defRPr>
            </a:lvl1pPr>
          </a:lstStyle>
          <a:p>
            <a:pPr lvl="0"/>
            <a:r>
              <a:rPr lang="en-US" dirty="0"/>
              <a:t>Table 1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010400" y="1219200"/>
            <a:ext cx="4495800" cy="838200"/>
          </a:xfrm>
        </p:spPr>
        <p:txBody>
          <a:bodyPr anchor="ctr"/>
          <a:lstStyle>
            <a:lvl1pPr>
              <a:defRPr cap="all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Table 2</a:t>
            </a:r>
          </a:p>
        </p:txBody>
      </p:sp>
    </p:spTree>
    <p:extLst>
      <p:ext uri="{BB962C8B-B14F-4D97-AF65-F5344CB8AC3E}">
        <p14:creationId xmlns:p14="http://schemas.microsoft.com/office/powerpoint/2010/main" val="10864090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Stock-611172524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4953000"/>
            <a:ext cx="12192000" cy="1905000"/>
          </a:xfrm>
          <a:prstGeom prst="rect">
            <a:avLst/>
          </a:prstGeom>
          <a:solidFill>
            <a:srgbClr val="19428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 hasCustomPrompt="1"/>
          </p:nvPr>
        </p:nvSpPr>
        <p:spPr>
          <a:xfrm>
            <a:off x="2857500" y="5105400"/>
            <a:ext cx="6362700" cy="1524000"/>
          </a:xfrm>
        </p:spPr>
        <p:txBody>
          <a:bodyPr anchor="ctr">
            <a:noAutofit/>
          </a:bodyPr>
          <a:lstStyle>
            <a:lvl1pPr algn="ctr">
              <a:defRPr sz="66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Break</a:t>
            </a:r>
          </a:p>
        </p:txBody>
      </p:sp>
    </p:spTree>
    <p:extLst>
      <p:ext uri="{BB962C8B-B14F-4D97-AF65-F5344CB8AC3E}">
        <p14:creationId xmlns:p14="http://schemas.microsoft.com/office/powerpoint/2010/main" val="29995246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screen">
            <a:alphaModFix amt="5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5773132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4953000"/>
            <a:ext cx="12192000" cy="1905000"/>
          </a:xfrm>
          <a:prstGeom prst="rect">
            <a:avLst/>
          </a:prstGeom>
          <a:solidFill>
            <a:srgbClr val="19428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 hasCustomPrompt="1"/>
          </p:nvPr>
        </p:nvSpPr>
        <p:spPr>
          <a:xfrm>
            <a:off x="2857500" y="5105400"/>
            <a:ext cx="6362700" cy="1524000"/>
          </a:xfrm>
        </p:spPr>
        <p:txBody>
          <a:bodyPr anchor="ctr">
            <a:noAutofit/>
          </a:bodyPr>
          <a:lstStyle>
            <a:lvl1pPr algn="ctr">
              <a:defRPr sz="66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41299417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cial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Stock-825725730.jpg"/>
          <p:cNvPicPr>
            <a:picLocks noChangeAspect="1"/>
          </p:cNvPicPr>
          <p:nvPr userDrawn="1"/>
        </p:nvPicPr>
        <p:blipFill>
          <a:blip r:embed="rId2" cstate="screen">
            <a:alphaModFix amt="4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5979721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0" y="3505200"/>
            <a:ext cx="12192000" cy="3352800"/>
          </a:xfrm>
          <a:prstGeom prst="rect">
            <a:avLst/>
          </a:prstGeom>
          <a:solidFill>
            <a:srgbClr val="19428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2552700" y="4659837"/>
            <a:ext cx="7086600" cy="1664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sz="2400" b="1" dirty="0">
                <a:solidFill>
                  <a:schemeClr val="bg1"/>
                </a:solidFill>
                <a:latin typeface="Arial"/>
                <a:cs typeface="Arial"/>
              </a:rPr>
              <a:t>People Centric Consulting Group</a:t>
            </a:r>
          </a:p>
          <a:p>
            <a:pPr algn="ctr">
              <a:lnSpc>
                <a:spcPct val="114000"/>
              </a:lnSpc>
            </a:pPr>
            <a:r>
              <a:rPr lang="en-US" sz="2400" b="1" dirty="0">
                <a:solidFill>
                  <a:schemeClr val="bg1"/>
                </a:solidFill>
                <a:latin typeface="Arial"/>
                <a:cs typeface="Arial"/>
              </a:rPr>
              <a:t>Web: </a:t>
            </a:r>
            <a:r>
              <a:rPr lang="en-US" sz="2400" dirty="0" err="1">
                <a:solidFill>
                  <a:schemeClr val="bg1"/>
                </a:solidFill>
                <a:latin typeface="Arial"/>
                <a:cs typeface="Arial"/>
              </a:rPr>
              <a:t>PeopleCCG.com</a:t>
            </a:r>
            <a:endParaRPr lang="en-US" sz="2400" dirty="0">
              <a:solidFill>
                <a:schemeClr val="bg1"/>
              </a:solidFill>
              <a:latin typeface="Arial"/>
              <a:cs typeface="Arial"/>
            </a:endParaRPr>
          </a:p>
          <a:p>
            <a:pPr algn="ctr">
              <a:lnSpc>
                <a:spcPct val="114000"/>
              </a:lnSpc>
            </a:pPr>
            <a:r>
              <a:rPr lang="en-US" sz="2400" b="1" dirty="0">
                <a:solidFill>
                  <a:schemeClr val="bg1"/>
                </a:solidFill>
                <a:latin typeface="Arial"/>
                <a:cs typeface="Arial"/>
              </a:rPr>
              <a:t>Handle: </a:t>
            </a:r>
            <a:r>
              <a:rPr lang="en-US" sz="2400" dirty="0">
                <a:solidFill>
                  <a:schemeClr val="bg1"/>
                </a:solidFill>
                <a:latin typeface="Arial"/>
                <a:cs typeface="Arial"/>
              </a:rPr>
              <a:t>@</a:t>
            </a:r>
            <a:r>
              <a:rPr lang="en-US" sz="2400" dirty="0" err="1">
                <a:solidFill>
                  <a:schemeClr val="bg1"/>
                </a:solidFill>
                <a:latin typeface="Arial"/>
                <a:cs typeface="Arial"/>
              </a:rPr>
              <a:t>PPLCentric</a:t>
            </a:r>
            <a:endParaRPr lang="en-US" sz="2400" dirty="0">
              <a:solidFill>
                <a:schemeClr val="bg1"/>
              </a:solidFill>
              <a:latin typeface="Arial"/>
              <a:cs typeface="Arial"/>
            </a:endParaRPr>
          </a:p>
          <a:p>
            <a:pPr>
              <a:lnSpc>
                <a:spcPct val="114000"/>
              </a:lnSpc>
            </a:pPr>
            <a:endParaRPr lang="en-US" dirty="0"/>
          </a:p>
        </p:txBody>
      </p:sp>
      <p:pic>
        <p:nvPicPr>
          <p:cNvPr id="9" name="Picture 8" descr="Social-Share-Icons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915314"/>
            <a:ext cx="12192000" cy="1275686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762000" y="1219200"/>
            <a:ext cx="1059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all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CONNECT WITH US</a:t>
            </a:r>
            <a:endParaRPr lang="en-US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6728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599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screen">
            <a:alphaModFix amt="3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92" y="0"/>
            <a:ext cx="12192991" cy="68580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7780867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(C) 2016 People Centric Consulting Group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5105400"/>
            <a:ext cx="12192000" cy="1752600"/>
          </a:xfrm>
          <a:prstGeom prst="rect">
            <a:avLst/>
          </a:prstGeom>
          <a:solidFill>
            <a:srgbClr val="19428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6244" y="5534478"/>
            <a:ext cx="2799512" cy="637722"/>
          </a:xfrm>
          <a:prstGeom prst="rect">
            <a:avLst/>
          </a:prstGeom>
        </p:spPr>
      </p:pic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838200" y="3200400"/>
            <a:ext cx="10515600" cy="1198562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838200" y="838200"/>
            <a:ext cx="10515600" cy="2239963"/>
          </a:xfrm>
        </p:spPr>
        <p:txBody>
          <a:bodyPr anchor="b">
            <a:noAutofit/>
          </a:bodyPr>
          <a:lstStyle>
            <a:lvl1pPr algn="ctr">
              <a:defRPr sz="4800">
                <a:solidFill>
                  <a:srgbClr val="19428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3581400" y="6245423"/>
            <a:ext cx="502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© Copyright</a:t>
            </a:r>
            <a:r>
              <a:rPr lang="en-US" sz="1400" baseline="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 People Centric Consulting Group, LLC</a:t>
            </a:r>
            <a:endParaRPr lang="en-US" sz="1400" dirty="0">
              <a:solidFill>
                <a:schemeClr val="accent1">
                  <a:lumMod val="40000"/>
                  <a:lumOff val="6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4876800"/>
            <a:ext cx="12192000" cy="240792"/>
          </a:xfrm>
          <a:prstGeom prst="rect">
            <a:avLst/>
          </a:prstGeom>
          <a:solidFill>
            <a:srgbClr val="7AB1E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487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screen">
            <a:alphaModFix amt="3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92" y="0"/>
            <a:ext cx="12192991" cy="685800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0" y="1752600"/>
            <a:ext cx="12192000" cy="3352800"/>
          </a:xfrm>
          <a:prstGeom prst="rect">
            <a:avLst/>
          </a:prstGeom>
          <a:solidFill>
            <a:srgbClr val="19428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838200" y="2324100"/>
            <a:ext cx="10515600" cy="2209800"/>
          </a:xfrm>
        </p:spPr>
        <p:txBody>
          <a:bodyPr anchor="ctr">
            <a:noAutofit/>
          </a:bodyPr>
          <a:lstStyle>
            <a:lvl1pPr algn="ctr">
              <a:defRPr sz="54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99065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-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iStock-881484264.jpg"/>
          <p:cNvPicPr>
            <a:picLocks noChangeAspect="1"/>
          </p:cNvPicPr>
          <p:nvPr userDrawn="1"/>
        </p:nvPicPr>
        <p:blipFill rotWithShape="1">
          <a:blip r:embed="rId2" cstate="screen">
            <a:alphaModFix amt="3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451104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7780867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(C) 2016 People Centric Consulting Group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3505200"/>
            <a:ext cx="12192000" cy="3352800"/>
          </a:xfrm>
          <a:prstGeom prst="rect">
            <a:avLst/>
          </a:prstGeom>
          <a:solidFill>
            <a:srgbClr val="19428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838200" y="3886200"/>
            <a:ext cx="105156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838200" y="1951037"/>
            <a:ext cx="10515600" cy="1325563"/>
          </a:xfrm>
        </p:spPr>
        <p:txBody>
          <a:bodyPr anchor="b">
            <a:noAutofit/>
          </a:bodyPr>
          <a:lstStyle>
            <a:lvl1pPr algn="ctr">
              <a:defRPr sz="4800">
                <a:solidFill>
                  <a:srgbClr val="19428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3429000"/>
            <a:ext cx="12192000" cy="240792"/>
          </a:xfrm>
          <a:prstGeom prst="rect">
            <a:avLst/>
          </a:prstGeom>
          <a:solidFill>
            <a:srgbClr val="F47C1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84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screen">
            <a:alphaModFix amt="3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92" y="0"/>
            <a:ext cx="12192991" cy="36068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7780867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(C) 2016 People Centric Consulting Group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3505200"/>
            <a:ext cx="12192000" cy="3352800"/>
          </a:xfrm>
          <a:prstGeom prst="rect">
            <a:avLst/>
          </a:prstGeom>
          <a:solidFill>
            <a:srgbClr val="19428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838200" y="3886200"/>
            <a:ext cx="105156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838200" y="1951037"/>
            <a:ext cx="10515600" cy="1325563"/>
          </a:xfrm>
        </p:spPr>
        <p:txBody>
          <a:bodyPr anchor="b">
            <a:noAutofit/>
          </a:bodyPr>
          <a:lstStyle>
            <a:lvl1pPr algn="ctr">
              <a:defRPr sz="4800">
                <a:solidFill>
                  <a:srgbClr val="19428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3429000"/>
            <a:ext cx="12192000" cy="240792"/>
          </a:xfrm>
          <a:prstGeom prst="rect">
            <a:avLst/>
          </a:prstGeom>
          <a:solidFill>
            <a:srgbClr val="7AB1E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218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-Slide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screen">
            <a:alphaModFix amt="4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92" y="0"/>
            <a:ext cx="12192991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0"/>
            <a:ext cx="8915400" cy="6858000"/>
          </a:xfrm>
          <a:prstGeom prst="rect">
            <a:avLst/>
          </a:prstGeom>
          <a:solidFill>
            <a:srgbClr val="19428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52500" y="2667000"/>
            <a:ext cx="6362700" cy="327660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content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 hasCustomPrompt="1"/>
          </p:nvPr>
        </p:nvSpPr>
        <p:spPr>
          <a:xfrm>
            <a:off x="952500" y="838200"/>
            <a:ext cx="6362700" cy="1524000"/>
          </a:xfrm>
        </p:spPr>
        <p:txBody>
          <a:bodyPr anchor="b">
            <a:noAutofit/>
          </a:bodyPr>
          <a:lstStyle>
            <a:lvl1pPr algn="l">
              <a:defRPr sz="48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Rectangle 8"/>
          <p:cNvSpPr/>
          <p:nvPr userDrawn="1"/>
        </p:nvSpPr>
        <p:spPr>
          <a:xfrm rot="5400000">
            <a:off x="5518404" y="3300988"/>
            <a:ext cx="6858000" cy="240792"/>
          </a:xfrm>
          <a:prstGeom prst="rect">
            <a:avLst/>
          </a:prstGeom>
          <a:solidFill>
            <a:srgbClr val="7AB1E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920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-Slide-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Stock-881484264.jpg"/>
          <p:cNvPicPr>
            <a:picLocks noChangeAspect="1"/>
          </p:cNvPicPr>
          <p:nvPr userDrawn="1"/>
        </p:nvPicPr>
        <p:blipFill rotWithShape="1">
          <a:blip r:embed="rId2" cstate="screen">
            <a:alphaModFix amt="6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8460" t="-31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0"/>
            <a:ext cx="8915400" cy="6858000"/>
          </a:xfrm>
          <a:prstGeom prst="rect">
            <a:avLst/>
          </a:prstGeom>
          <a:solidFill>
            <a:srgbClr val="19428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52500" y="2667000"/>
            <a:ext cx="6362700" cy="327660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content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 hasCustomPrompt="1"/>
          </p:nvPr>
        </p:nvSpPr>
        <p:spPr>
          <a:xfrm>
            <a:off x="952500" y="838200"/>
            <a:ext cx="6362700" cy="1524000"/>
          </a:xfrm>
        </p:spPr>
        <p:txBody>
          <a:bodyPr anchor="b">
            <a:noAutofit/>
          </a:bodyPr>
          <a:lstStyle>
            <a:lvl1pPr algn="l">
              <a:defRPr sz="48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Rectangle 8"/>
          <p:cNvSpPr/>
          <p:nvPr userDrawn="1"/>
        </p:nvSpPr>
        <p:spPr>
          <a:xfrm rot="5400000">
            <a:off x="5518404" y="3300988"/>
            <a:ext cx="6858000" cy="2407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226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 rot="5400000">
            <a:off x="2694825" y="-2667000"/>
            <a:ext cx="6858000" cy="12192000"/>
          </a:xfrm>
          <a:prstGeom prst="rect">
            <a:avLst/>
          </a:prstGeom>
          <a:solidFill>
            <a:srgbClr val="7AB1E8">
              <a:alpha val="28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0" y="1752600"/>
            <a:ext cx="12192000" cy="3352800"/>
          </a:xfrm>
          <a:prstGeom prst="rect">
            <a:avLst/>
          </a:prstGeom>
          <a:solidFill>
            <a:srgbClr val="19428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2209800"/>
            <a:ext cx="10820400" cy="2286000"/>
          </a:xfrm>
        </p:spPr>
        <p:txBody>
          <a:bodyPr anchor="ctr">
            <a:normAutofit/>
          </a:bodyPr>
          <a:lstStyle>
            <a:lvl1pPr marL="0" algn="ctr">
              <a:lnSpc>
                <a:spcPct val="100000"/>
              </a:lnSpc>
              <a:spcBef>
                <a:spcPts val="0"/>
              </a:spcBef>
              <a:defRPr sz="4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Statement, Key Fact, or Quote</a:t>
            </a:r>
          </a:p>
        </p:txBody>
      </p:sp>
    </p:spTree>
    <p:extLst>
      <p:ext uri="{BB962C8B-B14F-4D97-AF65-F5344CB8AC3E}">
        <p14:creationId xmlns:p14="http://schemas.microsoft.com/office/powerpoint/2010/main" val="2542376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rot="5400000">
            <a:off x="3543300" y="-1790700"/>
            <a:ext cx="5105400" cy="12192000"/>
          </a:xfrm>
          <a:prstGeom prst="rect">
            <a:avLst/>
          </a:prstGeom>
          <a:solidFill>
            <a:srgbClr val="7AB1E8">
              <a:alpha val="28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609600" y="0"/>
            <a:ext cx="5638800" cy="381000"/>
          </a:xfrm>
          <a:prstGeom prst="rect">
            <a:avLst/>
          </a:prstGeom>
          <a:solidFill>
            <a:srgbClr val="19428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10515600" cy="1325563"/>
          </a:xfrm>
        </p:spPr>
        <p:txBody>
          <a:bodyPr/>
          <a:lstStyle>
            <a:lvl1pPr>
              <a:defRPr>
                <a:solidFill>
                  <a:srgbClr val="19428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85800" y="2057400"/>
            <a:ext cx="10515600" cy="4343400"/>
          </a:xfrm>
        </p:spPr>
        <p:txBody>
          <a:bodyPr anchor="ctr">
            <a:normAutofit/>
          </a:bodyPr>
          <a:lstStyle>
            <a:lvl1pPr marL="91440" marR="0" indent="-365760" algn="l" defTabSz="914400" rtl="0" eaLnBrk="1" fontAlgn="auto" latinLnBrk="0" hangingPunct="1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3600"/>
            </a:lvl1pPr>
            <a:lvl2pPr marL="914400" marR="0" indent="-365760" algn="l" defTabSz="914400" rtl="0" eaLnBrk="1" fontAlgn="auto" latinLnBrk="0" hangingPunct="1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 sz="3200"/>
            </a:lvl2pPr>
            <a:lvl3pPr marL="1371600" marR="0" indent="-365760" algn="l" defTabSz="914400" rtl="0" eaLnBrk="1" fontAlgn="auto" latinLnBrk="0" hangingPunct="1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 sz="2800"/>
            </a:lvl3pPr>
            <a:lvl4pPr marL="1714500" marR="0" indent="-365760" algn="l" defTabSz="914400" rtl="0" eaLnBrk="1" fontAlgn="auto" latinLnBrk="0" hangingPunct="1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 sz="2000"/>
            </a:lvl4pPr>
            <a:lvl5pPr marL="2114550" marR="0" indent="-365760" algn="l" defTabSz="914400" rtl="0" eaLnBrk="1" fontAlgn="auto" latinLnBrk="0" hangingPunct="1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 sz="1800"/>
            </a:lvl5pPr>
          </a:lstStyle>
          <a:p>
            <a:pPr marL="91440" marR="0" lvl="0" indent="-365760" algn="l" defTabSz="914400" rtl="0" eaLnBrk="1" fontAlgn="auto" latinLnBrk="0" hangingPunct="1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Click to edit Master text styles</a:t>
            </a:r>
          </a:p>
          <a:p>
            <a:pPr marL="914400" marR="0" lvl="1" indent="-365760" algn="l" defTabSz="914400" rtl="0" eaLnBrk="1" fontAlgn="auto" latinLnBrk="0" hangingPunct="1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Second level</a:t>
            </a:r>
          </a:p>
          <a:p>
            <a:pPr marL="1371600" marR="0" lvl="2" indent="-365760" algn="l" defTabSz="914400" rtl="0" eaLnBrk="1" fontAlgn="auto" latinLnBrk="0" hangingPunct="1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Third level</a:t>
            </a:r>
          </a:p>
          <a:p>
            <a:pPr marL="1714500" marR="0" lvl="3" indent="-365760" algn="l" defTabSz="914400" rtl="0" eaLnBrk="1" fontAlgn="auto" latinLnBrk="0" hangingPunct="1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Fourth level</a:t>
            </a:r>
          </a:p>
          <a:p>
            <a:pPr marL="2114550" marR="0" lvl="4" indent="-365760" algn="l" defTabSz="914400" rtl="0" eaLnBrk="1" fontAlgn="auto" latinLnBrk="0" hangingPunct="1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0139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90500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04489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96" r:id="rId2"/>
    <p:sldLayoutId id="2147483687" r:id="rId3"/>
    <p:sldLayoutId id="2147483683" r:id="rId4"/>
    <p:sldLayoutId id="2147483684" r:id="rId5"/>
    <p:sldLayoutId id="2147483685" r:id="rId6"/>
    <p:sldLayoutId id="2147483691" r:id="rId7"/>
    <p:sldLayoutId id="2147483686" r:id="rId8"/>
    <p:sldLayoutId id="2147483689" r:id="rId9"/>
    <p:sldLayoutId id="2147483693" r:id="rId10"/>
    <p:sldLayoutId id="2147483690" r:id="rId11"/>
    <p:sldLayoutId id="2147483692" r:id="rId12"/>
    <p:sldLayoutId id="2147483697" r:id="rId13"/>
    <p:sldLayoutId id="2147483680" r:id="rId14"/>
    <p:sldLayoutId id="2147483694" r:id="rId15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>
          <a:solidFill>
            <a:srgbClr val="4B4B4B"/>
          </a:solidFill>
          <a:latin typeface="Arial"/>
          <a:ea typeface="+mj-ea"/>
          <a:cs typeface="Arial"/>
        </a:defRPr>
      </a:lvl1pPr>
    </p:titleStyle>
    <p:bodyStyle>
      <a:lvl1pPr marL="91440" indent="-365760" algn="l" defTabSz="914400" rtl="0" eaLnBrk="1" latinLnBrk="0" hangingPunct="1">
        <a:lnSpc>
          <a:spcPct val="114000"/>
        </a:lnSpc>
        <a:spcBef>
          <a:spcPts val="1000"/>
        </a:spcBef>
        <a:buFont typeface="Arial"/>
        <a:buChar char="•"/>
        <a:defRPr sz="3600" kern="1200">
          <a:solidFill>
            <a:srgbClr val="4B4B4B"/>
          </a:solidFill>
          <a:latin typeface="Arial"/>
          <a:ea typeface="+mn-ea"/>
          <a:cs typeface="Arial"/>
        </a:defRPr>
      </a:lvl1pPr>
      <a:lvl2pPr marL="914400" indent="-365760" algn="l" defTabSz="914400" rtl="0" eaLnBrk="1" latinLnBrk="0" hangingPunct="1">
        <a:lnSpc>
          <a:spcPct val="114000"/>
        </a:lnSpc>
        <a:spcBef>
          <a:spcPts val="500"/>
        </a:spcBef>
        <a:buFont typeface="Lucida Grande"/>
        <a:buChar char="-"/>
        <a:defRPr sz="3200" kern="1200">
          <a:solidFill>
            <a:srgbClr val="4B4B4B"/>
          </a:solidFill>
          <a:latin typeface="Arial"/>
          <a:ea typeface="+mn-ea"/>
          <a:cs typeface="Arial"/>
        </a:defRPr>
      </a:lvl2pPr>
      <a:lvl3pPr marL="1371600" indent="-365760" algn="l" defTabSz="914400" rtl="0" eaLnBrk="1" latinLnBrk="0" hangingPunct="1">
        <a:lnSpc>
          <a:spcPct val="114000"/>
        </a:lnSpc>
        <a:spcBef>
          <a:spcPts val="500"/>
        </a:spcBef>
        <a:buFont typeface="Lucida Grande"/>
        <a:buChar char="-"/>
        <a:defRPr sz="2800" kern="1200">
          <a:solidFill>
            <a:srgbClr val="4B4B4B"/>
          </a:solidFill>
          <a:latin typeface="Arial"/>
          <a:ea typeface="+mn-ea"/>
          <a:cs typeface="Arial"/>
        </a:defRPr>
      </a:lvl3pPr>
      <a:lvl4pPr marL="1714500" indent="-365760" algn="l" defTabSz="914400" rtl="0" eaLnBrk="1" latinLnBrk="0" hangingPunct="1">
        <a:lnSpc>
          <a:spcPct val="114000"/>
        </a:lnSpc>
        <a:spcBef>
          <a:spcPts val="500"/>
        </a:spcBef>
        <a:buFont typeface="Lucida Grande"/>
        <a:buChar char="-"/>
        <a:defRPr sz="2000" kern="1200">
          <a:solidFill>
            <a:srgbClr val="4B4B4B"/>
          </a:solidFill>
          <a:latin typeface="Arial"/>
          <a:ea typeface="+mn-ea"/>
          <a:cs typeface="Arial"/>
        </a:defRPr>
      </a:lvl4pPr>
      <a:lvl5pPr marL="2114550" indent="-365760" algn="l" defTabSz="914400" rtl="0" eaLnBrk="1" latinLnBrk="0" hangingPunct="1">
        <a:lnSpc>
          <a:spcPct val="114000"/>
        </a:lnSpc>
        <a:spcBef>
          <a:spcPts val="500"/>
        </a:spcBef>
        <a:buFont typeface="Lucida Grande"/>
        <a:buChar char="-"/>
        <a:defRPr sz="1800" kern="1200">
          <a:solidFill>
            <a:srgbClr val="4B4B4B"/>
          </a:solidFill>
          <a:latin typeface="Arial"/>
          <a:ea typeface="+mn-ea"/>
          <a:cs typeface="Arial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[ Client | Date ]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People centric Communication</a:t>
            </a:r>
          </a:p>
        </p:txBody>
      </p:sp>
    </p:spTree>
    <p:extLst>
      <p:ext uri="{BB962C8B-B14F-4D97-AF65-F5344CB8AC3E}">
        <p14:creationId xmlns:p14="http://schemas.microsoft.com/office/powerpoint/2010/main" val="10563832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BED256-3FA4-4856-8451-9472F8EC3F6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Creating a common language to understand your communication style and the communication styles of others.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4E284A8-EAD0-4566-ADDA-7738AE462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 Styles</a:t>
            </a:r>
          </a:p>
        </p:txBody>
      </p:sp>
    </p:spTree>
    <p:extLst>
      <p:ext uri="{BB962C8B-B14F-4D97-AF65-F5344CB8AC3E}">
        <p14:creationId xmlns:p14="http://schemas.microsoft.com/office/powerpoint/2010/main" val="6069185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002F3-A44F-40F0-95B6-DC679358A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</a:t>
            </a:r>
          </a:p>
        </p:txBody>
      </p:sp>
    </p:spTree>
    <p:extLst>
      <p:ext uri="{BB962C8B-B14F-4D97-AF65-F5344CB8AC3E}">
        <p14:creationId xmlns:p14="http://schemas.microsoft.com/office/powerpoint/2010/main" val="3929448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Style Are You?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pPr marL="365125" indent="-365125"/>
            <a:r>
              <a:rPr lang="en-US" dirty="0"/>
              <a:t>For each statement, rank yourself by filling out the numbers as follows:</a:t>
            </a:r>
          </a:p>
          <a:p>
            <a:pPr marL="741363" indent="-365125">
              <a:buNone/>
            </a:pPr>
            <a:r>
              <a:rPr lang="en-US" dirty="0"/>
              <a:t>  (4) This MOST describes you</a:t>
            </a:r>
          </a:p>
          <a:p>
            <a:pPr marL="741363" indent="-365125">
              <a:buNone/>
            </a:pPr>
            <a:r>
              <a:rPr lang="en-US" dirty="0"/>
              <a:t>  (3) Then, the next most one that describes you</a:t>
            </a:r>
          </a:p>
          <a:p>
            <a:pPr marL="741363" indent="-365125">
              <a:buNone/>
            </a:pPr>
            <a:r>
              <a:rPr lang="en-US" dirty="0"/>
              <a:t>  (2) Then, the next most </a:t>
            </a:r>
          </a:p>
          <a:p>
            <a:pPr marL="741363" indent="-365125">
              <a:buNone/>
            </a:pPr>
            <a:r>
              <a:rPr lang="en-US" dirty="0"/>
              <a:t>  (1) This LEAST describes you</a:t>
            </a:r>
          </a:p>
          <a:p>
            <a:pPr marL="365125" indent="-365125"/>
            <a:r>
              <a:rPr lang="en-US" dirty="0"/>
              <a:t>Use each number only once for each statement and be sure to use all numbers. Even if you can’t decide, you must rank them anyway.</a:t>
            </a:r>
          </a:p>
        </p:txBody>
      </p:sp>
    </p:spTree>
    <p:extLst>
      <p:ext uri="{BB962C8B-B14F-4D97-AF65-F5344CB8AC3E}">
        <p14:creationId xmlns:p14="http://schemas.microsoft.com/office/powerpoint/2010/main" val="40857530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Scoring Your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Transfer your answers onto the scoring sheet</a:t>
            </a:r>
          </a:p>
          <a:p>
            <a:pPr marL="365125" indent="-365125"/>
            <a:r>
              <a:rPr lang="en-US" dirty="0"/>
              <a:t>Note that the scoring guide does NOT always go in ABCD order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2291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 Styles</a:t>
            </a:r>
          </a:p>
        </p:txBody>
      </p:sp>
      <p:pic>
        <p:nvPicPr>
          <p:cNvPr id="4" name="Picture 3" descr="A close up of a sign&#10;&#10;Description generated with high confidence">
            <a:extLst>
              <a:ext uri="{FF2B5EF4-FFF2-40B4-BE49-F238E27FC236}">
                <a16:creationId xmlns:a16="http://schemas.microsoft.com/office/drawing/2014/main" id="{7673EC97-7C39-47C9-B3A6-E9493D04C9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40" y="2279800"/>
            <a:ext cx="1571299" cy="114246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6739D37-07FE-4486-A17F-A9A839897693}"/>
              </a:ext>
            </a:extLst>
          </p:cNvPr>
          <p:cNvSpPr txBox="1"/>
          <p:nvPr/>
        </p:nvSpPr>
        <p:spPr>
          <a:xfrm>
            <a:off x="2133600" y="2279800"/>
            <a:ext cx="39624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The Go-Getter</a:t>
            </a:r>
          </a:p>
          <a:p>
            <a:r>
              <a:rPr lang="en-US" sz="2400" dirty="0"/>
              <a:t>Place a high value on action and thrive on getting things done in the here and now.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DEA8DDB-F6EA-4E46-BDB4-AECB13C727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37" y="4399556"/>
            <a:ext cx="1055582" cy="132556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C3538C7-25EB-4E03-B963-D1893B9007C3}"/>
              </a:ext>
            </a:extLst>
          </p:cNvPr>
          <p:cNvSpPr txBox="1"/>
          <p:nvPr/>
        </p:nvSpPr>
        <p:spPr>
          <a:xfrm>
            <a:off x="2133600" y="4399556"/>
            <a:ext cx="3657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The Outliner</a:t>
            </a:r>
          </a:p>
          <a:p>
            <a:pPr algn="just"/>
            <a:r>
              <a:rPr lang="en-US" sz="2400" dirty="0"/>
              <a:t>Place a high value on logic, ideas, and systematic inquiry.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3EDEB3A-8994-4D21-BC00-E89A1CEC3D5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394" y="2283803"/>
            <a:ext cx="2259006" cy="119129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41BA5ED-70D9-49CE-9E79-319DA003E0B6}"/>
              </a:ext>
            </a:extLst>
          </p:cNvPr>
          <p:cNvSpPr txBox="1"/>
          <p:nvPr/>
        </p:nvSpPr>
        <p:spPr>
          <a:xfrm>
            <a:off x="8534400" y="2149538"/>
            <a:ext cx="35247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The Empathizer</a:t>
            </a:r>
          </a:p>
          <a:p>
            <a:pPr algn="just"/>
            <a:r>
              <a:rPr lang="en-US" sz="2000" dirty="0"/>
              <a:t>Place high value on human interaction and are attracted by jobs or situations in which social-interpersonal contacts with others are highly likely.</a:t>
            </a:r>
          </a:p>
        </p:txBody>
      </p:sp>
      <p:pic>
        <p:nvPicPr>
          <p:cNvPr id="11" name="Picture 10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0AA248DF-FB20-48BC-9083-814BE99C66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374" y="4406229"/>
            <a:ext cx="1367879" cy="132693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62F5066-308D-4384-BED8-7EAF453AB8AF}"/>
              </a:ext>
            </a:extLst>
          </p:cNvPr>
          <p:cNvSpPr txBox="1"/>
          <p:nvPr/>
        </p:nvSpPr>
        <p:spPr>
          <a:xfrm>
            <a:off x="8534400" y="4399556"/>
            <a:ext cx="35247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The Whiteboard User</a:t>
            </a:r>
          </a:p>
          <a:p>
            <a:r>
              <a:rPr lang="en-US" sz="2400" dirty="0"/>
              <a:t>Place a high value on ideas, innovation, concepts, theory and long-range thinking.</a:t>
            </a:r>
          </a:p>
        </p:txBody>
      </p:sp>
    </p:spTree>
    <p:extLst>
      <p:ext uri="{BB962C8B-B14F-4D97-AF65-F5344CB8AC3E}">
        <p14:creationId xmlns:p14="http://schemas.microsoft.com/office/powerpoint/2010/main" val="32314809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43954FA-CA14-4EFF-B9BA-6D5A9D3E32B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indent="0">
              <a:buNone/>
            </a:pPr>
            <a:r>
              <a:rPr lang="en-US" dirty="0"/>
              <a:t>How do </a:t>
            </a:r>
            <a:r>
              <a:rPr lang="en-US" dirty="0">
                <a:solidFill>
                  <a:srgbClr val="F47C15"/>
                </a:solidFill>
              </a:rPr>
              <a:t>you</a:t>
            </a:r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communicate</a:t>
            </a:r>
            <a:r>
              <a:rPr lang="en-US" dirty="0"/>
              <a:t> with others?</a:t>
            </a:r>
          </a:p>
        </p:txBody>
      </p:sp>
    </p:spTree>
    <p:extLst>
      <p:ext uri="{BB962C8B-B14F-4D97-AF65-F5344CB8AC3E}">
        <p14:creationId xmlns:p14="http://schemas.microsoft.com/office/powerpoint/2010/main" val="30339048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2B34947-86E3-4C3A-B256-A17ED704A5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indent="0">
              <a:buNone/>
            </a:pPr>
            <a:r>
              <a:rPr lang="en-US" sz="3600" dirty="0"/>
              <a:t>How do you prefer </a:t>
            </a:r>
            <a:r>
              <a:rPr lang="en-US" sz="3600" dirty="0">
                <a:solidFill>
                  <a:srgbClr val="F47C15"/>
                </a:solidFill>
              </a:rPr>
              <a:t>others</a:t>
            </a:r>
            <a:r>
              <a:rPr lang="en-US" sz="3600" dirty="0"/>
              <a:t> communicate with you?</a:t>
            </a:r>
          </a:p>
        </p:txBody>
      </p:sp>
    </p:spTree>
    <p:extLst>
      <p:ext uri="{BB962C8B-B14F-4D97-AF65-F5344CB8AC3E}">
        <p14:creationId xmlns:p14="http://schemas.microsoft.com/office/powerpoint/2010/main" val="40751786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8F3EE8E-D9D3-4267-A8C4-8AF8C04E6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Go-Getter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490559-3D00-4C3C-9359-47F6B8CD21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Talks too fast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Direct in dialogue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Ready to solve the problem</a:t>
            </a:r>
          </a:p>
        </p:txBody>
      </p:sp>
      <p:pic>
        <p:nvPicPr>
          <p:cNvPr id="5" name="Picture Placeholder 4" descr="A close up of a sign&#10;&#10;Description generated with high confidence">
            <a:extLst>
              <a:ext uri="{FF2B5EF4-FFF2-40B4-BE49-F238E27FC236}">
                <a16:creationId xmlns:a16="http://schemas.microsoft.com/office/drawing/2014/main" id="{0C1C3B10-F345-4021-BBEC-868ABF5FAB8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49" r="21349"/>
          <a:stretch>
            <a:fillRect/>
          </a:stretch>
        </p:blipFill>
        <p:spPr>
          <a:xfrm>
            <a:off x="8077200" y="1905000"/>
            <a:ext cx="3657600" cy="4779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2917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8F3EE8E-D9D3-4267-A8C4-8AF8C04E6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Go-Getter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490559-3D00-4C3C-9359-47F6B8CD21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“What doesn’t make sense to you?”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“What will this cost?”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“Let’s try it.”</a:t>
            </a:r>
          </a:p>
        </p:txBody>
      </p:sp>
      <p:pic>
        <p:nvPicPr>
          <p:cNvPr id="5" name="Picture Placeholder 4" descr="A close up of a sign&#10;&#10;Description generated with high confidence">
            <a:extLst>
              <a:ext uri="{FF2B5EF4-FFF2-40B4-BE49-F238E27FC236}">
                <a16:creationId xmlns:a16="http://schemas.microsoft.com/office/drawing/2014/main" id="{0C1C3B10-F345-4021-BBEC-868ABF5FAB8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49" r="21349"/>
          <a:stretch>
            <a:fillRect/>
          </a:stretch>
        </p:blipFill>
        <p:spPr>
          <a:xfrm>
            <a:off x="8077200" y="1905000"/>
            <a:ext cx="3657600" cy="4779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0323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8F3EE8E-D9D3-4267-A8C4-8AF8C04E6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empathizer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490559-3D00-4C3C-9359-47F6B8CD21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People first.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Defends actions of others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Uses your name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83AD9EB-AC30-4CFD-B485-05C9B6C46F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2514600"/>
            <a:ext cx="5337277" cy="2814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036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25B57D-8F87-41F8-88CF-721A2B0807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612" y="533400"/>
            <a:ext cx="9256776" cy="601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7775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8F3EE8E-D9D3-4267-A8C4-8AF8C04E6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empathizer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490559-3D00-4C3C-9359-47F6B8CD21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“I feel…”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“How will this affect our people?”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“That reminds me of the time we…”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83AD9EB-AC30-4CFD-B485-05C9B6C46F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2514600"/>
            <a:ext cx="5337277" cy="2814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9767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8F3EE8E-D9D3-4267-A8C4-8AF8C04E6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Outliner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490559-3D00-4C3C-9359-47F6B8CD21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List makers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Offers and wants all of the details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Noncommittal under stress or change</a:t>
            </a:r>
          </a:p>
        </p:txBody>
      </p:sp>
      <p:pic>
        <p:nvPicPr>
          <p:cNvPr id="5" name="Picture 4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E0703F87-243A-49A1-960E-4A89C7BF8A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485" y="2209800"/>
            <a:ext cx="3337407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8811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8F3EE8E-D9D3-4267-A8C4-8AF8C04E6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Outliner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490559-3D00-4C3C-9359-47F6B8CD21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“What options do we have?”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“Give me some details…”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“How can you support that? Tell me more.”</a:t>
            </a:r>
          </a:p>
        </p:txBody>
      </p:sp>
      <p:pic>
        <p:nvPicPr>
          <p:cNvPr id="5" name="Picture 4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E0703F87-243A-49A1-960E-4A89C7BF8A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485" y="2209800"/>
            <a:ext cx="3337407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3725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8F3EE8E-D9D3-4267-A8C4-8AF8C04E6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28600"/>
            <a:ext cx="7239000" cy="1325563"/>
          </a:xfrm>
        </p:spPr>
        <p:txBody>
          <a:bodyPr/>
          <a:lstStyle/>
          <a:p>
            <a:r>
              <a:rPr lang="en-US" dirty="0"/>
              <a:t>The Whiteboard User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490559-3D00-4C3C-9359-47F6B8CD21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Thinks big picture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References future events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Leaves issues dangling, specifically when stressed</a:t>
            </a:r>
          </a:p>
        </p:txBody>
      </p:sp>
      <p:pic>
        <p:nvPicPr>
          <p:cNvPr id="6" name="Picture 5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608E7C8A-80A8-41C9-BA0C-8976234B94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367" y="2305334"/>
            <a:ext cx="4221833" cy="4095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3711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8F3EE8E-D9D3-4267-A8C4-8AF8C04E6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28600"/>
            <a:ext cx="7239000" cy="1325563"/>
          </a:xfrm>
        </p:spPr>
        <p:txBody>
          <a:bodyPr/>
          <a:lstStyle/>
          <a:p>
            <a:r>
              <a:rPr lang="en-US" dirty="0"/>
              <a:t>The Whiteboard User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490559-3D00-4C3C-9359-47F6B8CD21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“What are the long term implications?”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“What if…”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“Here’s a twist…”</a:t>
            </a:r>
          </a:p>
        </p:txBody>
      </p:sp>
      <p:pic>
        <p:nvPicPr>
          <p:cNvPr id="6" name="Picture 5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608E7C8A-80A8-41C9-BA0C-8976234B94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367" y="2305334"/>
            <a:ext cx="4221833" cy="4095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9060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874014B-22F1-4CED-A063-B5369B481A9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C41FEFB-4A52-440A-91D2-BB6D0084D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Communicating with others</a:t>
            </a:r>
          </a:p>
        </p:txBody>
      </p:sp>
    </p:spTree>
    <p:extLst>
      <p:ext uri="{BB962C8B-B14F-4D97-AF65-F5344CB8AC3E}">
        <p14:creationId xmlns:p14="http://schemas.microsoft.com/office/powerpoint/2010/main" val="7643412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43954FA-CA14-4EFF-B9BA-6D5A9D3E32B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indent="0">
              <a:buNone/>
            </a:pPr>
            <a:r>
              <a:rPr lang="en-US" dirty="0"/>
              <a:t>Which of these styles do you come into the most </a:t>
            </a:r>
            <a:r>
              <a:rPr lang="en-US" dirty="0">
                <a:solidFill>
                  <a:srgbClr val="F47C15"/>
                </a:solidFill>
              </a:rPr>
              <a:t>conflict</a:t>
            </a:r>
            <a:r>
              <a:rPr lang="en-US" dirty="0"/>
              <a:t> with?</a:t>
            </a:r>
          </a:p>
        </p:txBody>
      </p:sp>
    </p:spTree>
    <p:extLst>
      <p:ext uri="{BB962C8B-B14F-4D97-AF65-F5344CB8AC3E}">
        <p14:creationId xmlns:p14="http://schemas.microsoft.com/office/powerpoint/2010/main" val="41372360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93AADA0-2CE8-402C-B91F-762D5B4ACF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indent="0">
              <a:buNone/>
            </a:pPr>
            <a:r>
              <a:rPr lang="en-US" dirty="0"/>
              <a:t>How can you </a:t>
            </a:r>
            <a:r>
              <a:rPr lang="en-US" dirty="0">
                <a:solidFill>
                  <a:srgbClr val="FF6D22"/>
                </a:solidFill>
              </a:rPr>
              <a:t>modify</a:t>
            </a:r>
            <a:r>
              <a:rPr lang="en-US" dirty="0"/>
              <a:t> your style to more effectively communicate with another style?</a:t>
            </a:r>
          </a:p>
        </p:txBody>
      </p:sp>
    </p:spTree>
    <p:extLst>
      <p:ext uri="{BB962C8B-B14F-4D97-AF65-F5344CB8AC3E}">
        <p14:creationId xmlns:p14="http://schemas.microsoft.com/office/powerpoint/2010/main" val="13744170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8F3EE8E-D9D3-4267-A8C4-8AF8C04E6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04800"/>
            <a:ext cx="10744200" cy="1325563"/>
          </a:xfrm>
        </p:spPr>
        <p:txBody>
          <a:bodyPr>
            <a:normAutofit/>
          </a:bodyPr>
          <a:lstStyle/>
          <a:p>
            <a:r>
              <a:rPr lang="en-US" dirty="0"/>
              <a:t>Communicating with a Go-Getter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490559-3D00-4C3C-9359-47F6B8CD21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Ask them to unpack their positions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Freedom to think and guardrails to act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Coach them to listen and slow down</a:t>
            </a:r>
          </a:p>
        </p:txBody>
      </p:sp>
      <p:pic>
        <p:nvPicPr>
          <p:cNvPr id="5" name="Picture Placeholder 4" descr="A close up of a sign&#10;&#10;Description generated with high confidence">
            <a:extLst>
              <a:ext uri="{FF2B5EF4-FFF2-40B4-BE49-F238E27FC236}">
                <a16:creationId xmlns:a16="http://schemas.microsoft.com/office/drawing/2014/main" id="{0C1C3B10-F345-4021-BBEC-868ABF5FAB8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49" r="21349"/>
          <a:stretch>
            <a:fillRect/>
          </a:stretch>
        </p:blipFill>
        <p:spPr>
          <a:xfrm>
            <a:off x="8077200" y="1905000"/>
            <a:ext cx="3657600" cy="4779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6475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8F3EE8E-D9D3-4267-A8C4-8AF8C04E6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68911"/>
            <a:ext cx="107442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Communicating with an empathizer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490559-3D00-4C3C-9359-47F6B8CD21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2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Listen but do not coddle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Acknowledge how your decision is going to affect others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Emphasize the big picture rather than individual perspectives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83AD9EB-AC30-4CFD-B485-05C9B6C46F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2514600"/>
            <a:ext cx="5337277" cy="2814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513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8B7EB0A-8629-4854-A79D-1272842DCE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indent="0">
              <a:buNone/>
            </a:pPr>
            <a:r>
              <a:rPr lang="en-US" dirty="0">
                <a:solidFill>
                  <a:srgbClr val="7AB1E8"/>
                </a:solidFill>
              </a:rPr>
              <a:t>Communication</a:t>
            </a:r>
          </a:p>
          <a:p>
            <a:pPr indent="0">
              <a:buNone/>
            </a:pPr>
            <a:r>
              <a:rPr lang="en-US" dirty="0"/>
              <a:t>Ensure people get the information they need.</a:t>
            </a:r>
          </a:p>
        </p:txBody>
      </p:sp>
    </p:spTree>
    <p:extLst>
      <p:ext uri="{BB962C8B-B14F-4D97-AF65-F5344CB8AC3E}">
        <p14:creationId xmlns:p14="http://schemas.microsoft.com/office/powerpoint/2010/main" val="9158569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8F3EE8E-D9D3-4267-A8C4-8AF8C04E6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28600"/>
            <a:ext cx="10896600" cy="1325563"/>
          </a:xfrm>
        </p:spPr>
        <p:txBody>
          <a:bodyPr>
            <a:normAutofit/>
          </a:bodyPr>
          <a:lstStyle/>
          <a:p>
            <a:r>
              <a:rPr lang="en-US" dirty="0"/>
              <a:t>Communicating with an Outliner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490559-3D00-4C3C-9359-47F6B8CD21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1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Give them time to think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Build strict guardrails around what information is relevant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Give a deadline for making decisions</a:t>
            </a:r>
          </a:p>
        </p:txBody>
      </p:sp>
      <p:pic>
        <p:nvPicPr>
          <p:cNvPr id="5" name="Picture 4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E0703F87-243A-49A1-960E-4A89C7BF8A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485" y="2209800"/>
            <a:ext cx="3337407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0973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8F3EE8E-D9D3-4267-A8C4-8AF8C04E6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28600"/>
            <a:ext cx="10820400" cy="1325563"/>
          </a:xfrm>
        </p:spPr>
        <p:txBody>
          <a:bodyPr>
            <a:normAutofit/>
          </a:bodyPr>
          <a:lstStyle/>
          <a:p>
            <a:r>
              <a:rPr lang="en-US" dirty="0"/>
              <a:t>Communicating with a Whiteboard user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490559-3D00-4C3C-9359-47F6B8CD21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Timelines and deadlines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Freedom to think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Emphasize the importance of results as opposed to the process of ideation</a:t>
            </a:r>
          </a:p>
        </p:txBody>
      </p:sp>
      <p:pic>
        <p:nvPicPr>
          <p:cNvPr id="6" name="Picture 5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608E7C8A-80A8-41C9-BA0C-8976234B94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367" y="2305334"/>
            <a:ext cx="4221833" cy="4095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6197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7765B25-5B1E-41C2-9281-0F72D0C863A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Communicating in a High Performance Culture.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99E80F6-82DC-48CB-8EB0-4DB162A22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People centric communication</a:t>
            </a:r>
          </a:p>
        </p:txBody>
      </p:sp>
    </p:spTree>
    <p:extLst>
      <p:ext uri="{BB962C8B-B14F-4D97-AF65-F5344CB8AC3E}">
        <p14:creationId xmlns:p14="http://schemas.microsoft.com/office/powerpoint/2010/main" val="14349268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E2BFF-A301-48BC-BB1D-0A3A524AD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 your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528314-2C87-448B-B2E4-463C635C0D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Reflect on your daily conversations</a:t>
            </a:r>
          </a:p>
          <a:p>
            <a:r>
              <a:rPr lang="en-US" dirty="0"/>
              <a:t>How do you react under stress?</a:t>
            </a:r>
          </a:p>
          <a:p>
            <a:r>
              <a:rPr lang="en-US" dirty="0"/>
              <a:t>Your best day at work:</a:t>
            </a:r>
          </a:p>
          <a:p>
            <a:pPr lvl="1"/>
            <a:r>
              <a:rPr lang="en-US" dirty="0"/>
              <a:t>How did people communicate with you?</a:t>
            </a:r>
          </a:p>
          <a:p>
            <a:pPr lvl="1"/>
            <a:r>
              <a:rPr lang="en-US" dirty="0"/>
              <a:t>How did you communicate with people?</a:t>
            </a:r>
          </a:p>
        </p:txBody>
      </p:sp>
    </p:spTree>
    <p:extLst>
      <p:ext uri="{BB962C8B-B14F-4D97-AF65-F5344CB8AC3E}">
        <p14:creationId xmlns:p14="http://schemas.microsoft.com/office/powerpoint/2010/main" val="42086317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BAEC4-19F4-4CDC-983C-617EA97BF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 others styles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8E530D-3AF9-4F76-9445-482184F666D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Ask questions</a:t>
            </a:r>
          </a:p>
          <a:p>
            <a:r>
              <a:rPr lang="en-US" dirty="0"/>
              <a:t>Actively listen &amp; recognize body language</a:t>
            </a:r>
          </a:p>
          <a:p>
            <a:pPr marL="365125" indent="-365125"/>
            <a:r>
              <a:rPr lang="en-US" dirty="0"/>
              <a:t>Provide information in multiple ways</a:t>
            </a:r>
          </a:p>
          <a:p>
            <a:pPr marL="365125" indent="-365125"/>
            <a:r>
              <a:rPr lang="en-US" dirty="0"/>
              <a:t>“What is the best way I can communicate this to you?”</a:t>
            </a:r>
          </a:p>
        </p:txBody>
      </p:sp>
    </p:spTree>
    <p:extLst>
      <p:ext uri="{BB962C8B-B14F-4D97-AF65-F5344CB8AC3E}">
        <p14:creationId xmlns:p14="http://schemas.microsoft.com/office/powerpoint/2010/main" val="34494065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AB7B59-44C9-4585-833F-BAF993FB1C6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indent="0">
              <a:buNone/>
            </a:pPr>
            <a:r>
              <a:rPr lang="en-US" dirty="0"/>
              <a:t>Effective communication only happens when you know </a:t>
            </a:r>
            <a:r>
              <a:rPr lang="en-US" dirty="0">
                <a:solidFill>
                  <a:schemeClr val="accent4"/>
                </a:solidFill>
              </a:rPr>
              <a:t>you might be wrong.</a:t>
            </a:r>
          </a:p>
        </p:txBody>
      </p:sp>
    </p:spTree>
    <p:extLst>
      <p:ext uri="{BB962C8B-B14F-4D97-AF65-F5344CB8AC3E}">
        <p14:creationId xmlns:p14="http://schemas.microsoft.com/office/powerpoint/2010/main" val="8578040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6C97F-EBFD-4725-A630-44FB274C9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collaboration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27820D-DCAB-469B-AC29-64449B1322F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65125" indent="-365125"/>
            <a:r>
              <a:rPr lang="en-US" dirty="0"/>
              <a:t>Build trust and create a safe ‘Place’ (i.e. </a:t>
            </a:r>
            <a:r>
              <a:rPr lang="en-US"/>
              <a:t>meetings) </a:t>
            </a:r>
            <a:r>
              <a:rPr lang="en-US" dirty="0"/>
              <a:t>to share ideas and find outcomes</a:t>
            </a:r>
          </a:p>
          <a:p>
            <a:pPr marL="365125" indent="-365125"/>
            <a:r>
              <a:rPr lang="en-US" dirty="0"/>
              <a:t>Seek strategies that integrate and manage those styles to achieve the desired outcome</a:t>
            </a:r>
          </a:p>
          <a:p>
            <a:pPr marL="365125" indent="-365125"/>
            <a:r>
              <a:rPr lang="en-US" dirty="0"/>
              <a:t>Communicate with your supervisors and co-workers during evaluations and meetings</a:t>
            </a:r>
          </a:p>
        </p:txBody>
      </p:sp>
    </p:spTree>
    <p:extLst>
      <p:ext uri="{BB962C8B-B14F-4D97-AF65-F5344CB8AC3E}">
        <p14:creationId xmlns:p14="http://schemas.microsoft.com/office/powerpoint/2010/main" val="33556108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7A796-9BFB-4A5B-8586-2B6C963D1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Healthy conflict is necessary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77E5A8-E52A-46F4-81A6-7ABBCFA193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365125" indent="-365125"/>
            <a:r>
              <a:rPr lang="en-US" dirty="0"/>
              <a:t>Healthy conflict challenges the status quo and open up opportunities to improvements</a:t>
            </a:r>
          </a:p>
          <a:p>
            <a:pPr marL="365125" indent="-365125"/>
            <a:r>
              <a:rPr lang="en-US" dirty="0"/>
              <a:t>To solve problems, we all have to be willing and able to communicate our reasons, ideas, and arguments with each other</a:t>
            </a:r>
          </a:p>
        </p:txBody>
      </p:sp>
    </p:spTree>
    <p:extLst>
      <p:ext uri="{BB962C8B-B14F-4D97-AF65-F5344CB8AC3E}">
        <p14:creationId xmlns:p14="http://schemas.microsoft.com/office/powerpoint/2010/main" val="1043599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514402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2625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8ED45-4DCA-4828-941A-97897BE43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of Communication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86A50F-FEA7-4AA8-91F7-9706066266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pPr marL="365125" indent="-365125"/>
            <a:r>
              <a:rPr lang="en-US" dirty="0"/>
              <a:t>Communication influences everything we do on a day to day basis</a:t>
            </a:r>
          </a:p>
          <a:p>
            <a:pPr marL="365125" indent="-365125"/>
            <a:r>
              <a:rPr lang="en-US" dirty="0"/>
              <a:t>Breakdowns in communication cause confusion, lost time, and misalignment between teams</a:t>
            </a:r>
          </a:p>
          <a:p>
            <a:pPr marL="365125" indent="-365125"/>
            <a:r>
              <a:rPr lang="en-US" dirty="0"/>
              <a:t>When we understand each other, we know </a:t>
            </a:r>
            <a:r>
              <a:rPr lang="en-US" i="1" dirty="0"/>
              <a:t>what</a:t>
            </a:r>
            <a:r>
              <a:rPr lang="en-US" dirty="0"/>
              <a:t> we are doing, </a:t>
            </a:r>
            <a:r>
              <a:rPr lang="en-US" i="1" dirty="0"/>
              <a:t>why</a:t>
            </a:r>
            <a:r>
              <a:rPr lang="en-US" dirty="0"/>
              <a:t> we are doing it, </a:t>
            </a:r>
            <a:r>
              <a:rPr lang="en-US" i="1" dirty="0"/>
              <a:t>who </a:t>
            </a:r>
            <a:r>
              <a:rPr lang="en-US" dirty="0"/>
              <a:t>is going to do it, and </a:t>
            </a:r>
            <a:r>
              <a:rPr lang="en-US" i="1" dirty="0"/>
              <a:t>how </a:t>
            </a:r>
            <a:r>
              <a:rPr lang="en-US" dirty="0"/>
              <a:t>to do it</a:t>
            </a:r>
          </a:p>
        </p:txBody>
      </p:sp>
    </p:spTree>
    <p:extLst>
      <p:ext uri="{BB962C8B-B14F-4D97-AF65-F5344CB8AC3E}">
        <p14:creationId xmlns:p14="http://schemas.microsoft.com/office/powerpoint/2010/main" val="3923168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C13AB2D-FBD4-4A0D-B764-5B31FB4114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indent="0">
              <a:buNone/>
            </a:pPr>
            <a:r>
              <a:rPr lang="en-US" dirty="0"/>
              <a:t>We have so many methods of communication and more access to each other than ever before.</a:t>
            </a:r>
          </a:p>
        </p:txBody>
      </p:sp>
    </p:spTree>
    <p:extLst>
      <p:ext uri="{BB962C8B-B14F-4D97-AF65-F5344CB8AC3E}">
        <p14:creationId xmlns:p14="http://schemas.microsoft.com/office/powerpoint/2010/main" val="3666339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96DC5-769C-48F7-83BF-234AC4E47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methods of communication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1098DD-0B14-443A-9A6D-8B0DC4E12B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Email &amp; Text</a:t>
            </a:r>
          </a:p>
          <a:p>
            <a:r>
              <a:rPr lang="en-US" dirty="0"/>
              <a:t>Social Media &amp; Video Conferencing</a:t>
            </a:r>
          </a:p>
          <a:p>
            <a:r>
              <a:rPr lang="en-US" dirty="0"/>
              <a:t>Meetings</a:t>
            </a:r>
          </a:p>
          <a:p>
            <a:r>
              <a:rPr lang="en-US" dirty="0"/>
              <a:t>Performance Appraisals</a:t>
            </a:r>
          </a:p>
          <a:p>
            <a:r>
              <a:rPr lang="en-US" dirty="0"/>
              <a:t>“Can I talk to you for a second?”</a:t>
            </a:r>
          </a:p>
          <a:p>
            <a:r>
              <a:rPr lang="en-US" dirty="0"/>
              <a:t>Non-verbal communication</a:t>
            </a:r>
          </a:p>
        </p:txBody>
      </p:sp>
    </p:spTree>
    <p:extLst>
      <p:ext uri="{BB962C8B-B14F-4D97-AF65-F5344CB8AC3E}">
        <p14:creationId xmlns:p14="http://schemas.microsoft.com/office/powerpoint/2010/main" val="4636341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68764FB-752B-4560-A63C-37C74A461C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indent="0">
              <a:buNone/>
            </a:pPr>
            <a:r>
              <a:rPr lang="en-US" dirty="0">
                <a:solidFill>
                  <a:schemeClr val="bg1"/>
                </a:solidFill>
              </a:rPr>
              <a:t>Why isn’t everyone getting the information they need to succeed?</a:t>
            </a:r>
          </a:p>
        </p:txBody>
      </p:sp>
    </p:spTree>
    <p:extLst>
      <p:ext uri="{BB962C8B-B14F-4D97-AF65-F5344CB8AC3E}">
        <p14:creationId xmlns:p14="http://schemas.microsoft.com/office/powerpoint/2010/main" val="934166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F18A9-C34E-4A0D-BFB9-436F7DD1A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 misconceptions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869331-1600-4141-BB01-325CF876A9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Messages are unidirectional</a:t>
            </a:r>
          </a:p>
          <a:p>
            <a:r>
              <a:rPr lang="en-US" dirty="0"/>
              <a:t>Communication implies shared understanding</a:t>
            </a:r>
          </a:p>
          <a:p>
            <a:r>
              <a:rPr lang="en-US" dirty="0"/>
              <a:t>Listening is the same as hearing</a:t>
            </a:r>
          </a:p>
          <a:p>
            <a:r>
              <a:rPr lang="en-US" b="1" dirty="0"/>
              <a:t>Our communication styles are the same.</a:t>
            </a:r>
          </a:p>
        </p:txBody>
      </p:sp>
    </p:spTree>
    <p:extLst>
      <p:ext uri="{BB962C8B-B14F-4D97-AF65-F5344CB8AC3E}">
        <p14:creationId xmlns:p14="http://schemas.microsoft.com/office/powerpoint/2010/main" val="8879913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43954FA-CA14-4EFF-B9BA-6D5A9D3E32B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indent="0">
              <a:buNone/>
            </a:pPr>
            <a:r>
              <a:rPr lang="en-US" dirty="0"/>
              <a:t>Where does communication break down for you?</a:t>
            </a:r>
          </a:p>
        </p:txBody>
      </p:sp>
    </p:spTree>
    <p:extLst>
      <p:ext uri="{BB962C8B-B14F-4D97-AF65-F5344CB8AC3E}">
        <p14:creationId xmlns:p14="http://schemas.microsoft.com/office/powerpoint/2010/main" val="220334773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94289"/>
      </a:accent1>
      <a:accent2>
        <a:srgbClr val="A5C9E6"/>
      </a:accent2>
      <a:accent3>
        <a:srgbClr val="7AB1E8"/>
      </a:accent3>
      <a:accent4>
        <a:srgbClr val="F47C29"/>
      </a:accent4>
      <a:accent5>
        <a:srgbClr val="4B4B4B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Verdan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ABD7C29-EF72-4A16-AB61-C0CB5F159126}" vid="{0FCFAEBE-FAA7-4C7B-AC4A-76609D28EC1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10898</TotalTime>
  <Words>883</Words>
  <Application>Microsoft Office PowerPoint</Application>
  <PresentationFormat>Widescreen</PresentationFormat>
  <Paragraphs>130</Paragraphs>
  <Slides>39</Slides>
  <Notes>4</Notes>
  <HiddenSlides>3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Arial</vt:lpstr>
      <vt:lpstr>Calibri</vt:lpstr>
      <vt:lpstr>Lucida Grande</vt:lpstr>
      <vt:lpstr>1_Office Theme</vt:lpstr>
      <vt:lpstr>People centric Communication</vt:lpstr>
      <vt:lpstr>PowerPoint Presentation</vt:lpstr>
      <vt:lpstr>PowerPoint Presentation</vt:lpstr>
      <vt:lpstr>Impact of Communication</vt:lpstr>
      <vt:lpstr>PowerPoint Presentation</vt:lpstr>
      <vt:lpstr>methods of communication</vt:lpstr>
      <vt:lpstr>PowerPoint Presentation</vt:lpstr>
      <vt:lpstr>Communication misconceptions</vt:lpstr>
      <vt:lpstr>PowerPoint Presentation</vt:lpstr>
      <vt:lpstr>Communication Styles</vt:lpstr>
      <vt:lpstr>activity</vt:lpstr>
      <vt:lpstr>What Style Are You?</vt:lpstr>
      <vt:lpstr>Scoring Your Style</vt:lpstr>
      <vt:lpstr>Communication Styles</vt:lpstr>
      <vt:lpstr>PowerPoint Presentation</vt:lpstr>
      <vt:lpstr>PowerPoint Presentation</vt:lpstr>
      <vt:lpstr>The Go-Getter</vt:lpstr>
      <vt:lpstr>The Go-Getter</vt:lpstr>
      <vt:lpstr>The empathizer</vt:lpstr>
      <vt:lpstr>The empathizer</vt:lpstr>
      <vt:lpstr>The Outliner</vt:lpstr>
      <vt:lpstr>The Outliner</vt:lpstr>
      <vt:lpstr>The Whiteboard User</vt:lpstr>
      <vt:lpstr>The Whiteboard User</vt:lpstr>
      <vt:lpstr>Communicating with others</vt:lpstr>
      <vt:lpstr>PowerPoint Presentation</vt:lpstr>
      <vt:lpstr>PowerPoint Presentation</vt:lpstr>
      <vt:lpstr>Communicating with a Go-Getter</vt:lpstr>
      <vt:lpstr>Communicating with an empathizer</vt:lpstr>
      <vt:lpstr>Communicating with an Outliner</vt:lpstr>
      <vt:lpstr>Communicating with a Whiteboard user</vt:lpstr>
      <vt:lpstr>People centric communication</vt:lpstr>
      <vt:lpstr>Understand your style</vt:lpstr>
      <vt:lpstr>Acknowledge others styles</vt:lpstr>
      <vt:lpstr>PowerPoint Presentation</vt:lpstr>
      <vt:lpstr>collaboration</vt:lpstr>
      <vt:lpstr>Healthy conflict is necessary</vt:lpstr>
      <vt:lpstr>Questions?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Diana</dc:creator>
  <cp:lastModifiedBy>Matt Griswold</cp:lastModifiedBy>
  <cp:revision>175</cp:revision>
  <dcterms:created xsi:type="dcterms:W3CDTF">2016-09-22T19:26:28Z</dcterms:created>
  <dcterms:modified xsi:type="dcterms:W3CDTF">2021-09-24T03:10:01Z</dcterms:modified>
</cp:coreProperties>
</file>