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Lst>
  <p:sldSz cx="10045700" cy="751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1pPr>
    <a:lvl2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2pPr>
    <a:lvl3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3pPr>
    <a:lvl4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4pPr>
    <a:lvl5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5pPr>
    <a:lvl6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6pPr>
    <a:lvl7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7pPr>
    <a:lvl8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8pPr>
    <a:lvl9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CD0"/>
          </a:solidFill>
        </a:fill>
      </a:tcStyle>
    </a:wholeTbl>
    <a:band2H>
      <a:tcTxStyle b="def" i="def"/>
      <a:tcStyle>
        <a:tcBdr/>
        <a:fill>
          <a:solidFill>
            <a:srgbClr val="E7E7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BD4"/>
          </a:solidFill>
        </a:fill>
      </a:tcStyle>
    </a:wholeTbl>
    <a:band2H>
      <a:tcTxStyle b="def" i="def"/>
      <a:tcStyle>
        <a:tcBdr/>
        <a:fill>
          <a:solidFill>
            <a:srgbClr val="EBEE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BD1CB"/>
          </a:solidFill>
        </a:fill>
      </a:tcStyle>
    </a:wholeTbl>
    <a:band2H>
      <a:tcTxStyle b="def" i="def"/>
      <a:tcStyle>
        <a:tcBdr/>
        <a:fill>
          <a:solidFill>
            <a:srgbClr val="F5E9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73" name="Shape 373"/>
          <p:cNvSpPr/>
          <p:nvPr>
            <p:ph type="sldImg"/>
          </p:nvPr>
        </p:nvSpPr>
        <p:spPr>
          <a:xfrm>
            <a:off x="1143000" y="685800"/>
            <a:ext cx="4572000" cy="3429000"/>
          </a:xfrm>
          <a:prstGeom prst="rect">
            <a:avLst/>
          </a:prstGeom>
        </p:spPr>
        <p:txBody>
          <a:bodyPr/>
          <a:lstStyle/>
          <a:p>
            <a:pPr/>
          </a:p>
        </p:txBody>
      </p:sp>
      <p:sp>
        <p:nvSpPr>
          <p:cNvPr id="374" name="Shape 37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003960" latinLnBrk="0">
      <a:spcBef>
        <a:spcPts val="1200"/>
      </a:spcBef>
      <a:defRPr b="1" sz="1200">
        <a:solidFill>
          <a:schemeClr val="accent1"/>
        </a:solidFill>
        <a:latin typeface="+mn-lt"/>
        <a:ea typeface="+mn-ea"/>
        <a:cs typeface="+mn-cs"/>
        <a:sym typeface="Verdana"/>
      </a:defRPr>
    </a:lvl1pPr>
    <a:lvl2pPr indent="228600" defTabSz="1003960" latinLnBrk="0">
      <a:spcBef>
        <a:spcPts val="1200"/>
      </a:spcBef>
      <a:defRPr b="1" sz="1200">
        <a:solidFill>
          <a:schemeClr val="accent1"/>
        </a:solidFill>
        <a:latin typeface="+mn-lt"/>
        <a:ea typeface="+mn-ea"/>
        <a:cs typeface="+mn-cs"/>
        <a:sym typeface="Verdana"/>
      </a:defRPr>
    </a:lvl2pPr>
    <a:lvl3pPr indent="457200" defTabSz="1003960" latinLnBrk="0">
      <a:spcBef>
        <a:spcPts val="1200"/>
      </a:spcBef>
      <a:defRPr b="1" sz="1200">
        <a:solidFill>
          <a:schemeClr val="accent1"/>
        </a:solidFill>
        <a:latin typeface="+mn-lt"/>
        <a:ea typeface="+mn-ea"/>
        <a:cs typeface="+mn-cs"/>
        <a:sym typeface="Verdana"/>
      </a:defRPr>
    </a:lvl3pPr>
    <a:lvl4pPr indent="685800" defTabSz="1003960" latinLnBrk="0">
      <a:spcBef>
        <a:spcPts val="1200"/>
      </a:spcBef>
      <a:defRPr b="1" sz="1200">
        <a:solidFill>
          <a:schemeClr val="accent1"/>
        </a:solidFill>
        <a:latin typeface="+mn-lt"/>
        <a:ea typeface="+mn-ea"/>
        <a:cs typeface="+mn-cs"/>
        <a:sym typeface="Verdana"/>
      </a:defRPr>
    </a:lvl4pPr>
    <a:lvl5pPr indent="914400" defTabSz="1003960" latinLnBrk="0">
      <a:spcBef>
        <a:spcPts val="1200"/>
      </a:spcBef>
      <a:defRPr b="1" sz="1200">
        <a:solidFill>
          <a:schemeClr val="accent1"/>
        </a:solidFill>
        <a:latin typeface="+mn-lt"/>
        <a:ea typeface="+mn-ea"/>
        <a:cs typeface="+mn-cs"/>
        <a:sym typeface="Verdana"/>
      </a:defRPr>
    </a:lvl5pPr>
    <a:lvl6pPr indent="1143000" defTabSz="1003960" latinLnBrk="0">
      <a:spcBef>
        <a:spcPts val="1200"/>
      </a:spcBef>
      <a:defRPr b="1" sz="1200">
        <a:solidFill>
          <a:schemeClr val="accent1"/>
        </a:solidFill>
        <a:latin typeface="+mn-lt"/>
        <a:ea typeface="+mn-ea"/>
        <a:cs typeface="+mn-cs"/>
        <a:sym typeface="Verdana"/>
      </a:defRPr>
    </a:lvl6pPr>
    <a:lvl7pPr indent="1371600" defTabSz="1003960" latinLnBrk="0">
      <a:spcBef>
        <a:spcPts val="1200"/>
      </a:spcBef>
      <a:defRPr b="1" sz="1200">
        <a:solidFill>
          <a:schemeClr val="accent1"/>
        </a:solidFill>
        <a:latin typeface="+mn-lt"/>
        <a:ea typeface="+mn-ea"/>
        <a:cs typeface="+mn-cs"/>
        <a:sym typeface="Verdana"/>
      </a:defRPr>
    </a:lvl7pPr>
    <a:lvl8pPr indent="1600200" defTabSz="1003960" latinLnBrk="0">
      <a:spcBef>
        <a:spcPts val="1200"/>
      </a:spcBef>
      <a:defRPr b="1" sz="1200">
        <a:solidFill>
          <a:schemeClr val="accent1"/>
        </a:solidFill>
        <a:latin typeface="+mn-lt"/>
        <a:ea typeface="+mn-ea"/>
        <a:cs typeface="+mn-cs"/>
        <a:sym typeface="Verdana"/>
      </a:defRPr>
    </a:lvl8pPr>
    <a:lvl9pPr indent="1828800" defTabSz="1003960" latinLnBrk="0">
      <a:spcBef>
        <a:spcPts val="1200"/>
      </a:spcBef>
      <a:defRPr b="1" sz="1200">
        <a:solidFill>
          <a:schemeClr val="accent1"/>
        </a:solidFill>
        <a:latin typeface="+mn-lt"/>
        <a:ea typeface="+mn-ea"/>
        <a:cs typeface="+mn-cs"/>
        <a:sym typeface="Verdana"/>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hyperlink" Target="https://www.readinghealth.org/" TargetMode="External"/><Relationship Id="rId5" Type="http://schemas.openxmlformats.org/officeDocument/2006/relationships/image" Target="../media/image3.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7" name="Title Text"/>
          <p:cNvSpPr txBox="1"/>
          <p:nvPr>
            <p:ph type="title"/>
          </p:nvPr>
        </p:nvSpPr>
        <p:spPr>
          <a:xfrm>
            <a:off x="1062037" y="3506854"/>
            <a:ext cx="7920002" cy="738671"/>
          </a:xfrm>
          <a:prstGeom prst="rect">
            <a:avLst/>
          </a:prstGeom>
        </p:spPr>
        <p:txBody>
          <a:bodyPr anchor="t"/>
          <a:lstStyle>
            <a:lvl1pPr>
              <a:spcBef>
                <a:spcPts val="1200"/>
              </a:spcBef>
              <a:defRPr sz="4800"/>
            </a:lvl1pPr>
          </a:lstStyle>
          <a:p>
            <a:pPr/>
            <a:r>
              <a:t>Title Text</a:t>
            </a:r>
          </a:p>
        </p:txBody>
      </p:sp>
      <p:sp>
        <p:nvSpPr>
          <p:cNvPr id="18" name="Body Level One…"/>
          <p:cNvSpPr txBox="1"/>
          <p:nvPr>
            <p:ph type="body" sz="quarter" idx="1"/>
          </p:nvPr>
        </p:nvSpPr>
        <p:spPr>
          <a:xfrm>
            <a:off x="1062037" y="4672162"/>
            <a:ext cx="7920002" cy="228657"/>
          </a:xfrm>
          <a:prstGeom prst="rect">
            <a:avLst/>
          </a:prstGeom>
        </p:spPr>
        <p:txBody>
          <a:bodyPr/>
          <a:lstStyle>
            <a:lvl1pPr marL="0" indent="0" algn="ctr">
              <a:spcBef>
                <a:spcPts val="200"/>
              </a:spcBef>
              <a:buSzTx/>
              <a:buFontTx/>
              <a:buNone/>
              <a:defRPr sz="1400"/>
            </a:lvl1pPr>
            <a:lvl2pPr marL="0" indent="0" algn="ctr">
              <a:spcBef>
                <a:spcPts val="200"/>
              </a:spcBef>
              <a:buSzTx/>
              <a:buFontTx/>
              <a:buNone/>
              <a:defRPr sz="1400"/>
            </a:lvl2pPr>
            <a:lvl3pPr marL="0" indent="0" algn="ctr">
              <a:spcBef>
                <a:spcPts val="200"/>
              </a:spcBef>
              <a:buSzTx/>
              <a:buFontTx/>
              <a:buNone/>
              <a:defRPr sz="1400"/>
            </a:lvl3pPr>
            <a:lvl4pPr marL="418526" indent="-418526" algn="ctr">
              <a:spcBef>
                <a:spcPts val="200"/>
              </a:spcBef>
              <a:buFontTx/>
              <a:buChar char="►"/>
              <a:defRPr sz="1400"/>
            </a:lvl4pPr>
            <a:lvl5pPr marL="779116" indent="-420380" algn="ctr">
              <a:spcBef>
                <a:spcPts val="200"/>
              </a:spcBef>
              <a:buFontTx/>
              <a:buChar char="―"/>
              <a:defRPr sz="1400"/>
            </a:lvl5pPr>
          </a:lstStyle>
          <a:p>
            <a:pPr/>
            <a:r>
              <a:t>Body Level One</a:t>
            </a:r>
          </a:p>
          <a:p>
            <a:pPr lvl="1"/>
            <a:r>
              <a:t>Body Level Two</a:t>
            </a:r>
          </a:p>
          <a:p>
            <a:pPr lvl="2"/>
            <a:r>
              <a:t>Body Level Three</a:t>
            </a:r>
          </a:p>
          <a:p>
            <a:pPr lvl="3"/>
            <a:r>
              <a:t>Body Level Four</a:t>
            </a:r>
          </a:p>
          <a:p>
            <a:pPr lvl="4"/>
            <a:r>
              <a:t>Body Level Five</a:t>
            </a:r>
          </a:p>
        </p:txBody>
      </p:sp>
      <p:sp>
        <p:nvSpPr>
          <p:cNvPr id="19" name="Straight Connector 6"/>
          <p:cNvSpPr/>
          <p:nvPr/>
        </p:nvSpPr>
        <p:spPr>
          <a:xfrm>
            <a:off x="1061999" y="1457998"/>
            <a:ext cx="7920002"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0" name="Straight Connector 7"/>
          <p:cNvSpPr/>
          <p:nvPr/>
        </p:nvSpPr>
        <p:spPr>
          <a:xfrm>
            <a:off x="1061999" y="6062401"/>
            <a:ext cx="7920002" cy="1"/>
          </a:xfrm>
          <a:prstGeom prst="line">
            <a:avLst/>
          </a:prstGeom>
          <a:ln w="19050">
            <a:solidFill>
              <a:srgbClr val="969696"/>
            </a:solidFill>
          </a:ln>
        </p:spPr>
        <p:txBody>
          <a:bodyPr lIns="45718" tIns="45718" rIns="45718" bIns="45718"/>
          <a:lstStyle/>
          <a:p>
            <a:pPr/>
          </a:p>
        </p:txBody>
      </p:sp>
      <p:sp>
        <p:nvSpPr>
          <p:cNvPr id="21" name="Straight Connector 9"/>
          <p:cNvSpPr/>
          <p:nvPr/>
        </p:nvSpPr>
        <p:spPr>
          <a:xfrm>
            <a:off x="1061999" y="6062401"/>
            <a:ext cx="7920002"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pic>
        <p:nvPicPr>
          <p:cNvPr id="22" name="Picture 12" descr="Picture 12"/>
          <p:cNvPicPr>
            <a:picLocks noChangeAspect="1"/>
          </p:cNvPicPr>
          <p:nvPr/>
        </p:nvPicPr>
        <p:blipFill>
          <a:blip r:embed="rId2">
            <a:extLst/>
          </a:blip>
          <a:stretch>
            <a:fillRect/>
          </a:stretch>
        </p:blipFill>
        <p:spPr>
          <a:xfrm>
            <a:off x="607134" y="1656638"/>
            <a:ext cx="8829731" cy="1850216"/>
          </a:xfrm>
          <a:prstGeom prst="rect">
            <a:avLst/>
          </a:prstGeom>
          <a:ln w="12700">
            <a:miter lim="400000"/>
          </a:ln>
        </p:spPr>
      </p:pic>
      <p:sp>
        <p:nvSpPr>
          <p:cNvPr id="23" name="Slide Number"/>
          <p:cNvSpPr txBox="1"/>
          <p:nvPr>
            <p:ph type="sldNum" sz="quarter" idx="2"/>
          </p:nvPr>
        </p:nvSpPr>
        <p:spPr>
          <a:xfrm>
            <a:off x="7199417" y="6904942"/>
            <a:ext cx="2344004" cy="127001"/>
          </a:xfrm>
          <a:prstGeom prst="rect">
            <a:avLst/>
          </a:prstGeom>
          <a:solidFill>
            <a:srgbClr val="FFFFFF"/>
          </a:solidFill>
        </p:spPr>
        <p:txBody>
          <a:bodyPr wrap="square"/>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act">
    <p:spTree>
      <p:nvGrpSpPr>
        <p:cNvPr id="1" name=""/>
        <p:cNvGrpSpPr/>
        <p:nvPr/>
      </p:nvGrpSpPr>
      <p:grpSpPr>
        <a:xfrm>
          <a:off x="0" y="0"/>
          <a:ext cx="0" cy="0"/>
          <a:chOff x="0" y="0"/>
          <a:chExt cx="0" cy="0"/>
        </a:xfrm>
      </p:grpSpPr>
      <p:sp>
        <p:nvSpPr>
          <p:cNvPr id="148" name="Straight Connector 8"/>
          <p:cNvSpPr/>
          <p:nvPr/>
        </p:nvSpPr>
        <p:spPr>
          <a:xfrm>
            <a:off x="1061999" y="1457998"/>
            <a:ext cx="7920002"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49" name="Straight Connector 9"/>
          <p:cNvSpPr/>
          <p:nvPr/>
        </p:nvSpPr>
        <p:spPr>
          <a:xfrm>
            <a:off x="1061999" y="6062401"/>
            <a:ext cx="7920002"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50" name="Body Level One…"/>
          <p:cNvSpPr txBox="1"/>
          <p:nvPr>
            <p:ph type="body" sz="quarter" idx="1"/>
          </p:nvPr>
        </p:nvSpPr>
        <p:spPr>
          <a:xfrm>
            <a:off x="1056897" y="4100988"/>
            <a:ext cx="4037394" cy="1835689"/>
          </a:xfrm>
          <a:prstGeom prst="rect">
            <a:avLst/>
          </a:prstGeom>
        </p:spPr>
        <p:txBody>
          <a:bodyPr anchor="ctr"/>
          <a:lstStyle>
            <a:lvl1pPr marL="0" indent="0">
              <a:spcBef>
                <a:spcPts val="700"/>
              </a:spcBef>
              <a:buSzTx/>
              <a:buFontTx/>
              <a:buNone/>
              <a:defRPr sz="1100">
                <a:solidFill>
                  <a:srgbClr val="000000"/>
                </a:solidFill>
              </a:defRPr>
            </a:lvl1pPr>
            <a:lvl2pPr>
              <a:spcBef>
                <a:spcPts val="700"/>
              </a:spcBef>
              <a:buFontTx/>
              <a:defRPr sz="1100">
                <a:solidFill>
                  <a:srgbClr val="000000"/>
                </a:solidFill>
              </a:defRPr>
            </a:lvl2pPr>
            <a:lvl3pPr marL="860425" indent="-400050">
              <a:spcBef>
                <a:spcPts val="700"/>
              </a:spcBef>
              <a:buFontTx/>
              <a:defRPr sz="1100">
                <a:solidFill>
                  <a:srgbClr val="000000"/>
                </a:solidFill>
              </a:defRPr>
            </a:lvl3pPr>
            <a:lvl4pPr marL="1198562" indent="-400050">
              <a:spcBef>
                <a:spcPts val="700"/>
              </a:spcBef>
              <a:buFontTx/>
              <a:defRPr sz="1100">
                <a:solidFill>
                  <a:srgbClr val="000000"/>
                </a:solidFill>
              </a:defRPr>
            </a:lvl4pPr>
            <a:lvl5pPr marL="1544637" indent="-400050">
              <a:spcBef>
                <a:spcPts val="700"/>
              </a:spcBef>
              <a:buFontTx/>
              <a:defRPr sz="11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pic>
        <p:nvPicPr>
          <p:cNvPr id="151" name="Picture 19" descr="Picture 19"/>
          <p:cNvPicPr>
            <a:picLocks noChangeAspect="1"/>
          </p:cNvPicPr>
          <p:nvPr/>
        </p:nvPicPr>
        <p:blipFill>
          <a:blip r:embed="rId2">
            <a:extLst/>
          </a:blip>
          <a:stretch>
            <a:fillRect/>
          </a:stretch>
        </p:blipFill>
        <p:spPr>
          <a:xfrm>
            <a:off x="607134" y="2102529"/>
            <a:ext cx="8829731" cy="1850216"/>
          </a:xfrm>
          <a:prstGeom prst="rect">
            <a:avLst/>
          </a:prstGeom>
          <a:ln w="12700">
            <a:miter lim="400000"/>
          </a:ln>
        </p:spPr>
      </p:pic>
      <p:sp>
        <p:nvSpPr>
          <p:cNvPr id="152" name="Slide Number"/>
          <p:cNvSpPr txBox="1"/>
          <p:nvPr>
            <p:ph type="sldNum" sz="quarter" idx="2"/>
          </p:nvPr>
        </p:nvSpPr>
        <p:spPr>
          <a:xfrm>
            <a:off x="8840121" y="7004410"/>
            <a:ext cx="141884" cy="1270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Title and Content 2">
    <p:spTree>
      <p:nvGrpSpPr>
        <p:cNvPr id="1" name=""/>
        <p:cNvGrpSpPr/>
        <p:nvPr/>
      </p:nvGrpSpPr>
      <p:grpSpPr>
        <a:xfrm>
          <a:off x="0" y="0"/>
          <a:ext cx="0" cy="0"/>
          <a:chOff x="0" y="0"/>
          <a:chExt cx="0" cy="0"/>
        </a:xfrm>
      </p:grpSpPr>
      <p:sp>
        <p:nvSpPr>
          <p:cNvPr id="159" name="Straight Connector 6"/>
          <p:cNvSpPr/>
          <p:nvPr/>
        </p:nvSpPr>
        <p:spPr>
          <a:xfrm>
            <a:off x="341998" y="954000"/>
            <a:ext cx="9356405" cy="1"/>
          </a:xfrm>
          <a:prstGeom prst="line">
            <a:avLst/>
          </a:prstGeom>
          <a:ln w="19050">
            <a:solidFill>
              <a:srgbClr val="969696"/>
            </a:solidFill>
          </a:ln>
        </p:spPr>
        <p:txBody>
          <a:bodyPr lIns="45718" tIns="45718" rIns="45718" bIns="45718"/>
          <a:lstStyle/>
          <a:p>
            <a:pPr/>
          </a:p>
        </p:txBody>
      </p:sp>
      <p:sp>
        <p:nvSpPr>
          <p:cNvPr id="160" name="Straight Connector 8"/>
          <p:cNvSpPr/>
          <p:nvPr/>
        </p:nvSpPr>
        <p:spPr>
          <a:xfrm>
            <a:off x="341998" y="7189909"/>
            <a:ext cx="9356405" cy="1"/>
          </a:xfrm>
          <a:prstGeom prst="line">
            <a:avLst/>
          </a:prstGeom>
          <a:ln w="19050">
            <a:solidFill>
              <a:srgbClr val="969696"/>
            </a:solidFill>
          </a:ln>
        </p:spPr>
        <p:txBody>
          <a:bodyPr lIns="45718" tIns="45718" rIns="45718" bIns="45718"/>
          <a:lstStyle/>
          <a:p>
            <a:pPr/>
          </a:p>
        </p:txBody>
      </p:sp>
      <p:sp>
        <p:nvSpPr>
          <p:cNvPr id="161" name="Title Text"/>
          <p:cNvSpPr txBox="1"/>
          <p:nvPr>
            <p:ph type="title"/>
          </p:nvPr>
        </p:nvSpPr>
        <p:spPr>
          <a:xfrm>
            <a:off x="248917" y="143754"/>
            <a:ext cx="9640107" cy="1454438"/>
          </a:xfrm>
          <a:prstGeom prst="rect">
            <a:avLst/>
          </a:prstGeom>
        </p:spPr>
        <p:txBody>
          <a:bodyPr anchor="b"/>
          <a:lstStyle>
            <a:lvl1pPr algn="l">
              <a:defRPr sz="1800">
                <a:solidFill>
                  <a:srgbClr val="000000"/>
                </a:solidFill>
              </a:defRPr>
            </a:lvl1pPr>
          </a:lstStyle>
          <a:p>
            <a:pPr/>
            <a:r>
              <a:t>Title Text</a:t>
            </a:r>
          </a:p>
        </p:txBody>
      </p:sp>
      <p:sp>
        <p:nvSpPr>
          <p:cNvPr id="162" name="Body Level One…"/>
          <p:cNvSpPr txBox="1"/>
          <p:nvPr>
            <p:ph type="body" idx="1"/>
          </p:nvPr>
        </p:nvSpPr>
        <p:spPr>
          <a:xfrm>
            <a:off x="248917" y="1666030"/>
            <a:ext cx="9640107" cy="5111473"/>
          </a:xfrm>
          <a:prstGeom prst="rect">
            <a:avLst/>
          </a:prstGeom>
        </p:spPr>
        <p:txBody>
          <a:bodyPr/>
          <a:lstStyle>
            <a:lvl3pPr marL="860425" indent="-400050"/>
            <a:lvl4pPr marL="1198562" indent="-400050"/>
            <a:lvl5pPr marL="1544637" indent="-400050"/>
          </a:lstStyle>
          <a:p>
            <a:pPr/>
            <a:r>
              <a:t>Body Level One</a:t>
            </a:r>
          </a:p>
          <a:p>
            <a:pPr lvl="1"/>
            <a:r>
              <a:t>Body Level Two</a:t>
            </a:r>
          </a:p>
          <a:p>
            <a:pPr lvl="2"/>
            <a:r>
              <a:t>Body Level Three</a:t>
            </a:r>
          </a:p>
          <a:p>
            <a:pPr lvl="3"/>
            <a:r>
              <a:t>Body Level Four</a:t>
            </a:r>
          </a:p>
          <a:p>
            <a:pPr lvl="4"/>
            <a:r>
              <a:t>Body Level Five</a:t>
            </a:r>
          </a:p>
        </p:txBody>
      </p:sp>
      <p:pic>
        <p:nvPicPr>
          <p:cNvPr id="163" name="Picture 13" descr="Picture 13"/>
          <p:cNvPicPr>
            <a:picLocks noChangeAspect="1"/>
          </p:cNvPicPr>
          <p:nvPr/>
        </p:nvPicPr>
        <p:blipFill>
          <a:blip r:embed="rId2">
            <a:extLst/>
          </a:blip>
          <a:srcRect l="0" t="0" r="16" b="0"/>
          <a:stretch>
            <a:fillRect/>
          </a:stretch>
        </p:blipFill>
        <p:spPr>
          <a:xfrm>
            <a:off x="8700292" y="193388"/>
            <a:ext cx="1114823" cy="10428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4" y="0"/>
                </a:moveTo>
                <a:cubicBezTo>
                  <a:pt x="4838" y="0"/>
                  <a:pt x="0" y="4842"/>
                  <a:pt x="0" y="10800"/>
                </a:cubicBezTo>
                <a:cubicBezTo>
                  <a:pt x="0" y="16758"/>
                  <a:pt x="4838" y="21600"/>
                  <a:pt x="10804" y="21600"/>
                </a:cubicBezTo>
                <a:cubicBezTo>
                  <a:pt x="16769" y="21600"/>
                  <a:pt x="21600" y="16758"/>
                  <a:pt x="21600" y="10800"/>
                </a:cubicBezTo>
                <a:cubicBezTo>
                  <a:pt x="21600" y="4842"/>
                  <a:pt x="16769" y="0"/>
                  <a:pt x="10804" y="0"/>
                </a:cubicBezTo>
                <a:close/>
              </a:path>
            </a:pathLst>
          </a:custGeom>
          <a:ln w="12700">
            <a:miter lim="400000"/>
          </a:ln>
        </p:spPr>
      </p:pic>
      <p:pic>
        <p:nvPicPr>
          <p:cNvPr id="164" name="Picture 12" descr="Picture 12"/>
          <p:cNvPicPr>
            <a:picLocks noChangeAspect="1"/>
          </p:cNvPicPr>
          <p:nvPr/>
        </p:nvPicPr>
        <p:blipFill>
          <a:blip r:embed="rId3">
            <a:extLst/>
          </a:blip>
          <a:stretch>
            <a:fillRect/>
          </a:stretch>
        </p:blipFill>
        <p:spPr>
          <a:xfrm>
            <a:off x="174000" y="6974330"/>
            <a:ext cx="2776924" cy="423526"/>
          </a:xfrm>
          <a:prstGeom prst="rect">
            <a:avLst/>
          </a:prstGeom>
          <a:ln w="12700">
            <a:miter lim="400000"/>
          </a:ln>
        </p:spPr>
      </p:pic>
      <p:pic>
        <p:nvPicPr>
          <p:cNvPr id="165" name="Picture 10" descr="Picture 10">
            <a:hlinkClick r:id="rId4" invalidUrl="" action="" tgtFrame="" tooltip="" history="1" highlightClick="0" endSnd="0"/>
          </p:cNvPr>
          <p:cNvPicPr>
            <a:picLocks noChangeAspect="1"/>
          </p:cNvPicPr>
          <p:nvPr/>
        </p:nvPicPr>
        <p:blipFill>
          <a:blip r:embed="rId5">
            <a:extLst/>
          </a:blip>
          <a:stretch>
            <a:fillRect/>
          </a:stretch>
        </p:blipFill>
        <p:spPr>
          <a:xfrm>
            <a:off x="8000162" y="6806582"/>
            <a:ext cx="1899944" cy="694849"/>
          </a:xfrm>
          <a:prstGeom prst="rect">
            <a:avLst/>
          </a:prstGeom>
          <a:ln w="12700">
            <a:miter lim="400000"/>
          </a:ln>
        </p:spPr>
      </p:pic>
      <p:sp>
        <p:nvSpPr>
          <p:cNvPr id="1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173" name="Straight Connector 6"/>
          <p:cNvSpPr/>
          <p:nvPr/>
        </p:nvSpPr>
        <p:spPr>
          <a:xfrm>
            <a:off x="341998" y="954000"/>
            <a:ext cx="9356405" cy="1"/>
          </a:xfrm>
          <a:prstGeom prst="line">
            <a:avLst/>
          </a:prstGeom>
          <a:ln w="19050">
            <a:solidFill>
              <a:srgbClr val="969696"/>
            </a:solidFill>
          </a:ln>
        </p:spPr>
        <p:txBody>
          <a:bodyPr lIns="45718" tIns="45718" rIns="45718" bIns="45718"/>
          <a:lstStyle/>
          <a:p>
            <a:pPr/>
          </a:p>
        </p:txBody>
      </p:sp>
      <p:sp>
        <p:nvSpPr>
          <p:cNvPr id="174" name="Straight Connector 8"/>
          <p:cNvSpPr/>
          <p:nvPr/>
        </p:nvSpPr>
        <p:spPr>
          <a:xfrm>
            <a:off x="341998" y="7189909"/>
            <a:ext cx="9356405" cy="1"/>
          </a:xfrm>
          <a:prstGeom prst="line">
            <a:avLst/>
          </a:prstGeom>
          <a:ln w="19050">
            <a:solidFill>
              <a:srgbClr val="969696"/>
            </a:solidFill>
          </a:ln>
        </p:spPr>
        <p:txBody>
          <a:bodyPr lIns="45718" tIns="45718" rIns="45718" bIns="45718"/>
          <a:lstStyle/>
          <a:p>
            <a:pPr/>
          </a:p>
        </p:txBody>
      </p:sp>
      <p:sp>
        <p:nvSpPr>
          <p:cNvPr id="175" name="Title Text"/>
          <p:cNvSpPr txBox="1"/>
          <p:nvPr>
            <p:ph type="title"/>
          </p:nvPr>
        </p:nvSpPr>
        <p:spPr>
          <a:xfrm>
            <a:off x="342900" y="233364"/>
            <a:ext cx="8064500" cy="649291"/>
          </a:xfrm>
          <a:prstGeom prst="rect">
            <a:avLst/>
          </a:prstGeom>
        </p:spPr>
        <p:txBody>
          <a:bodyPr anchor="b"/>
          <a:lstStyle>
            <a:lvl1pPr algn="l">
              <a:defRPr sz="1800">
                <a:solidFill>
                  <a:schemeClr val="accent1"/>
                </a:solidFill>
              </a:defRPr>
            </a:lvl1pPr>
          </a:lstStyle>
          <a:p>
            <a:pPr/>
            <a:r>
              <a:t>Title Text</a:t>
            </a:r>
          </a:p>
        </p:txBody>
      </p:sp>
      <p:sp>
        <p:nvSpPr>
          <p:cNvPr id="176" name="Body Level One…"/>
          <p:cNvSpPr txBox="1"/>
          <p:nvPr>
            <p:ph type="body" idx="1"/>
          </p:nvPr>
        </p:nvSpPr>
        <p:spPr>
          <a:xfrm>
            <a:off x="342900" y="1169990"/>
            <a:ext cx="9359901" cy="5761038"/>
          </a:xfrm>
          <a:prstGeom prst="rect">
            <a:avLst/>
          </a:prstGeom>
        </p:spPr>
        <p:txBody>
          <a:bodyPr/>
          <a:lstStyle>
            <a:lvl3pPr marL="860425" indent="-400050"/>
            <a:lvl4pPr marL="1198562" indent="-400050"/>
            <a:lvl5pPr marL="1544637" indent="-400050"/>
          </a:lstStyle>
          <a:p>
            <a:pPr/>
            <a:r>
              <a:t>Body Level One</a:t>
            </a:r>
          </a:p>
          <a:p>
            <a:pPr lvl="1"/>
            <a:r>
              <a:t>Body Level Two</a:t>
            </a:r>
          </a:p>
          <a:p>
            <a:pPr lvl="2"/>
            <a:r>
              <a:t>Body Level Three</a:t>
            </a:r>
          </a:p>
          <a:p>
            <a:pPr lvl="3"/>
            <a:r>
              <a:t>Body Level Four</a:t>
            </a:r>
          </a:p>
          <a:p>
            <a:pPr lvl="4"/>
            <a:r>
              <a:t>Body Level Five</a:t>
            </a:r>
          </a:p>
        </p:txBody>
      </p:sp>
      <p:sp>
        <p:nvSpPr>
          <p:cNvPr id="1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bg>
      <p:bgPr>
        <a:solidFill>
          <a:srgbClr val="CCECFF"/>
        </a:solidFill>
      </p:bgPr>
    </p:bg>
    <p:spTree>
      <p:nvGrpSpPr>
        <p:cNvPr id="1" name=""/>
        <p:cNvGrpSpPr/>
        <p:nvPr/>
      </p:nvGrpSpPr>
      <p:grpSpPr>
        <a:xfrm>
          <a:off x="0" y="0"/>
          <a:ext cx="0" cy="0"/>
          <a:chOff x="0" y="0"/>
          <a:chExt cx="0" cy="0"/>
        </a:xfrm>
      </p:grpSpPr>
      <p:sp>
        <p:nvSpPr>
          <p:cNvPr id="184" name="Straight Connector 6"/>
          <p:cNvSpPr/>
          <p:nvPr/>
        </p:nvSpPr>
        <p:spPr>
          <a:xfrm>
            <a:off x="341998" y="954000"/>
            <a:ext cx="9356405" cy="1"/>
          </a:xfrm>
          <a:prstGeom prst="line">
            <a:avLst/>
          </a:prstGeom>
          <a:ln w="19050">
            <a:solidFill>
              <a:srgbClr val="969696"/>
            </a:solidFill>
          </a:ln>
        </p:spPr>
        <p:txBody>
          <a:bodyPr lIns="45718" tIns="45718" rIns="45718" bIns="45718"/>
          <a:lstStyle/>
          <a:p>
            <a:pPr/>
          </a:p>
        </p:txBody>
      </p:sp>
      <p:sp>
        <p:nvSpPr>
          <p:cNvPr id="185" name="Straight Connector 8"/>
          <p:cNvSpPr/>
          <p:nvPr/>
        </p:nvSpPr>
        <p:spPr>
          <a:xfrm>
            <a:off x="341998" y="7189909"/>
            <a:ext cx="9356405" cy="1"/>
          </a:xfrm>
          <a:prstGeom prst="line">
            <a:avLst/>
          </a:prstGeom>
          <a:ln w="19050">
            <a:solidFill>
              <a:srgbClr val="969696"/>
            </a:solidFill>
          </a:ln>
        </p:spPr>
        <p:txBody>
          <a:bodyPr lIns="45718" tIns="45718" rIns="45718" bIns="45718"/>
          <a:lstStyle/>
          <a:p>
            <a:pPr/>
          </a:p>
        </p:txBody>
      </p:sp>
      <p:sp>
        <p:nvSpPr>
          <p:cNvPr id="1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94" name="Title Text"/>
          <p:cNvSpPr txBox="1"/>
          <p:nvPr>
            <p:ph type="title"/>
          </p:nvPr>
        </p:nvSpPr>
        <p:spPr>
          <a:prstGeom prst="rect">
            <a:avLst/>
          </a:prstGeom>
        </p:spPr>
        <p:txBody>
          <a:bodyPr/>
          <a:lstStyle/>
          <a:p>
            <a:pPr/>
            <a:r>
              <a:t>Title Text</a:t>
            </a:r>
          </a:p>
        </p:txBody>
      </p:sp>
      <p:sp>
        <p:nvSpPr>
          <p:cNvPr id="1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bg>
      <p:bgPr>
        <a:solidFill>
          <a:srgbClr val="CCECFF"/>
        </a:solidFill>
      </p:bgPr>
    </p:bg>
    <p:spTree>
      <p:nvGrpSpPr>
        <p:cNvPr id="1" name=""/>
        <p:cNvGrpSpPr/>
        <p:nvPr/>
      </p:nvGrpSpPr>
      <p:grpSpPr>
        <a:xfrm>
          <a:off x="0" y="0"/>
          <a:ext cx="0" cy="0"/>
          <a:chOff x="0" y="0"/>
          <a:chExt cx="0" cy="0"/>
        </a:xfrm>
      </p:grpSpPr>
      <p:sp>
        <p:nvSpPr>
          <p:cNvPr id="202" name="Slide Number"/>
          <p:cNvSpPr txBox="1"/>
          <p:nvPr>
            <p:ph type="sldNum" sz="quarter" idx="2"/>
          </p:nvPr>
        </p:nvSpPr>
        <p:spPr>
          <a:xfrm>
            <a:off x="8992541" y="6850098"/>
            <a:ext cx="290739" cy="295886"/>
          </a:xfrm>
          <a:prstGeom prst="rect">
            <a:avLst/>
          </a:prstGeom>
        </p:spPr>
        <p:txBody>
          <a:bodyPr lIns="50119" tIns="50119" rIns="50119" bIns="50119" anchor="t"/>
          <a:lstStyle>
            <a:lvl1pPr defTabSz="1002451">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09" name="Straight Connector 6"/>
          <p:cNvSpPr/>
          <p:nvPr/>
        </p:nvSpPr>
        <p:spPr>
          <a:xfrm>
            <a:off x="351860" y="959913"/>
            <a:ext cx="9336694" cy="1"/>
          </a:xfrm>
          <a:prstGeom prst="line">
            <a:avLst/>
          </a:prstGeom>
          <a:ln w="12700">
            <a:solidFill>
              <a:srgbClr val="969696"/>
            </a:solidFill>
          </a:ln>
        </p:spPr>
        <p:txBody>
          <a:bodyPr lIns="45718" tIns="45718" rIns="45718" bIns="45718"/>
          <a:lstStyle/>
          <a:p>
            <a:pPr/>
          </a:p>
        </p:txBody>
      </p:sp>
      <p:sp>
        <p:nvSpPr>
          <p:cNvPr id="210" name="Straight Connector 8"/>
          <p:cNvSpPr/>
          <p:nvPr/>
        </p:nvSpPr>
        <p:spPr>
          <a:xfrm>
            <a:off x="351860" y="7182680"/>
            <a:ext cx="9336694" cy="1"/>
          </a:xfrm>
          <a:prstGeom prst="line">
            <a:avLst/>
          </a:prstGeom>
          <a:ln w="12700">
            <a:solidFill>
              <a:srgbClr val="969696"/>
            </a:solidFill>
          </a:ln>
        </p:spPr>
        <p:txBody>
          <a:bodyPr lIns="45718" tIns="45718" rIns="45718" bIns="45718"/>
          <a:lstStyle/>
          <a:p>
            <a:pPr/>
          </a:p>
        </p:txBody>
      </p:sp>
      <p:sp>
        <p:nvSpPr>
          <p:cNvPr id="211" name="Rectangle 6"/>
          <p:cNvSpPr/>
          <p:nvPr/>
        </p:nvSpPr>
        <p:spPr>
          <a:xfrm>
            <a:off x="266349" y="7237107"/>
            <a:ext cx="2702868" cy="215774"/>
          </a:xfrm>
          <a:prstGeom prst="rect">
            <a:avLst/>
          </a:prstGeom>
          <a:solidFill>
            <a:srgbClr val="FFFFFF"/>
          </a:solidFill>
          <a:ln w="3175">
            <a:solidFill>
              <a:srgbClr val="FFFFFF"/>
            </a:solidFill>
          </a:ln>
        </p:spPr>
        <p:txBody>
          <a:bodyPr lIns="45718" tIns="45718" rIns="45718" bIns="45718" anchor="ctr"/>
          <a:lstStyle/>
          <a:p>
            <a:pPr algn="ctr" defTabSz="1003958">
              <a:spcBef>
                <a:spcPts val="500"/>
              </a:spcBef>
              <a:defRPr b="1" sz="1000">
                <a:solidFill>
                  <a:srgbClr val="FFFFFF"/>
                </a:solidFill>
              </a:defRPr>
            </a:pPr>
          </a:p>
        </p:txBody>
      </p:sp>
      <p:sp>
        <p:nvSpPr>
          <p:cNvPr id="212" name="Rectangle 7"/>
          <p:cNvSpPr/>
          <p:nvPr/>
        </p:nvSpPr>
        <p:spPr>
          <a:xfrm>
            <a:off x="6867955" y="672942"/>
            <a:ext cx="2824990" cy="215774"/>
          </a:xfrm>
          <a:prstGeom prst="rect">
            <a:avLst/>
          </a:prstGeom>
          <a:solidFill>
            <a:srgbClr val="FFFFFF"/>
          </a:solidFill>
          <a:ln w="3175">
            <a:solidFill>
              <a:srgbClr val="FFFFFF"/>
            </a:solidFill>
          </a:ln>
        </p:spPr>
        <p:txBody>
          <a:bodyPr lIns="45718" tIns="45718" rIns="45718" bIns="45718" anchor="ctr"/>
          <a:lstStyle/>
          <a:p>
            <a:pPr algn="ctr" defTabSz="1003958">
              <a:spcBef>
                <a:spcPts val="500"/>
              </a:spcBef>
              <a:defRPr b="1" sz="1000">
                <a:solidFill>
                  <a:srgbClr val="FFFFFF"/>
                </a:solidFill>
              </a:defRPr>
            </a:pPr>
          </a:p>
        </p:txBody>
      </p:sp>
      <p:sp>
        <p:nvSpPr>
          <p:cNvPr id="213" name="Straight Connector 8"/>
          <p:cNvSpPr/>
          <p:nvPr/>
        </p:nvSpPr>
        <p:spPr>
          <a:xfrm>
            <a:off x="352758" y="972049"/>
            <a:ext cx="9340185" cy="1"/>
          </a:xfrm>
          <a:prstGeom prst="line">
            <a:avLst/>
          </a:prstGeom>
          <a:ln w="12700">
            <a:solidFill>
              <a:srgbClr val="BB3123"/>
            </a:solidFill>
          </a:ln>
          <a:effectLst>
            <a:outerShdw sx="100000" sy="100000" kx="0" ky="0" algn="b" rotWithShape="0" blurRad="25400" dist="12700" dir="5400000">
              <a:srgbClr val="000000">
                <a:alpha val="38000"/>
              </a:srgbClr>
            </a:outerShdw>
          </a:effectLst>
        </p:spPr>
        <p:txBody>
          <a:bodyPr lIns="45718" tIns="45718" rIns="45718" bIns="45718"/>
          <a:lstStyle/>
          <a:p>
            <a:pPr/>
          </a:p>
        </p:txBody>
      </p:sp>
      <p:sp>
        <p:nvSpPr>
          <p:cNvPr id="214" name="Straight Connector 9"/>
          <p:cNvSpPr/>
          <p:nvPr/>
        </p:nvSpPr>
        <p:spPr>
          <a:xfrm>
            <a:off x="352758" y="7191985"/>
            <a:ext cx="9340185" cy="1"/>
          </a:xfrm>
          <a:prstGeom prst="line">
            <a:avLst/>
          </a:prstGeom>
          <a:ln w="12700">
            <a:solidFill>
              <a:srgbClr val="BB3123"/>
            </a:solidFill>
          </a:ln>
          <a:effectLst>
            <a:outerShdw sx="100000" sy="100000" kx="0" ky="0" algn="b" rotWithShape="0" blurRad="25400" dist="12700" dir="5400000">
              <a:srgbClr val="000000">
                <a:alpha val="38000"/>
              </a:srgbClr>
            </a:outerShdw>
          </a:effectLst>
        </p:spPr>
        <p:txBody>
          <a:bodyPr lIns="45718" tIns="45718" rIns="45718" bIns="45718"/>
          <a:lstStyle/>
          <a:p>
            <a:pPr/>
          </a:p>
        </p:txBody>
      </p:sp>
      <p:sp>
        <p:nvSpPr>
          <p:cNvPr id="215" name="Body Level One…"/>
          <p:cNvSpPr txBox="1"/>
          <p:nvPr>
            <p:ph type="body" idx="1"/>
          </p:nvPr>
        </p:nvSpPr>
        <p:spPr>
          <a:xfrm>
            <a:off x="352760" y="2157301"/>
            <a:ext cx="9340182" cy="4767044"/>
          </a:xfrm>
          <a:prstGeom prst="rect">
            <a:avLst/>
          </a:prstGeom>
        </p:spPr>
        <p:txBody>
          <a:bodyPr/>
          <a:lstStyle>
            <a:lvl1pPr marL="424542" indent="-424542" defTabSz="1003907">
              <a:spcBef>
                <a:spcPts val="1700"/>
              </a:spcBef>
              <a:tabLst>
                <a:tab pos="9334500" algn="r"/>
              </a:tabLst>
              <a:defRPr sz="2600"/>
            </a:lvl1pPr>
            <a:lvl2pPr marL="424542" indent="-424542" defTabSz="1003907">
              <a:spcBef>
                <a:spcPts val="1700"/>
              </a:spcBef>
              <a:tabLst>
                <a:tab pos="9334500" algn="r"/>
              </a:tabLst>
              <a:defRPr sz="2600"/>
            </a:lvl2pPr>
            <a:lvl3pPr marL="893762" indent="-433387" defTabSz="1003907">
              <a:spcBef>
                <a:spcPts val="1700"/>
              </a:spcBef>
              <a:tabLst>
                <a:tab pos="9334500" algn="r"/>
              </a:tabLst>
              <a:defRPr sz="2600"/>
            </a:lvl3pPr>
            <a:lvl4pPr marL="1318575" indent="-520063" defTabSz="1003907">
              <a:spcBef>
                <a:spcPts val="1700"/>
              </a:spcBef>
              <a:tabLst>
                <a:tab pos="9334500" algn="r"/>
              </a:tabLst>
              <a:defRPr sz="2600"/>
            </a:lvl4pPr>
            <a:lvl5pPr marL="1722434" indent="-577849" defTabSz="1003907">
              <a:spcBef>
                <a:spcPts val="1700"/>
              </a:spcBef>
              <a:tabLst>
                <a:tab pos="9334500" algn="r"/>
              </a:tabLst>
              <a:defRPr sz="2600"/>
            </a:lvl5pPr>
          </a:lstStyle>
          <a:p>
            <a:pPr/>
            <a:r>
              <a:t>Body Level One</a:t>
            </a:r>
          </a:p>
          <a:p>
            <a:pPr lvl="1"/>
            <a:r>
              <a:t>Body Level Two</a:t>
            </a:r>
          </a:p>
          <a:p>
            <a:pPr lvl="2"/>
            <a:r>
              <a:t>Body Level Three</a:t>
            </a:r>
          </a:p>
          <a:p>
            <a:pPr lvl="3"/>
            <a:r>
              <a:t>Body Level Four</a:t>
            </a:r>
          </a:p>
          <a:p>
            <a:pPr lvl="4"/>
            <a:r>
              <a:t>Body Level Five</a:t>
            </a:r>
          </a:p>
        </p:txBody>
      </p:sp>
      <p:sp>
        <p:nvSpPr>
          <p:cNvPr id="216" name="Title Text"/>
          <p:cNvSpPr txBox="1"/>
          <p:nvPr>
            <p:ph type="title"/>
          </p:nvPr>
        </p:nvSpPr>
        <p:spPr>
          <a:xfrm>
            <a:off x="351175" y="1077223"/>
            <a:ext cx="9341765" cy="996742"/>
          </a:xfrm>
          <a:prstGeom prst="rect">
            <a:avLst/>
          </a:prstGeom>
        </p:spPr>
        <p:txBody>
          <a:bodyPr/>
          <a:lstStyle>
            <a:lvl1pPr defTabSz="1003907">
              <a:defRPr sz="4200"/>
            </a:lvl1pPr>
          </a:lstStyle>
          <a:p>
            <a:pPr/>
            <a:r>
              <a:t>Title Text</a:t>
            </a:r>
          </a:p>
        </p:txBody>
      </p:sp>
      <p:sp>
        <p:nvSpPr>
          <p:cNvPr id="217" name="Slide Number"/>
          <p:cNvSpPr txBox="1"/>
          <p:nvPr>
            <p:ph type="sldNum" sz="quarter" idx="2"/>
          </p:nvPr>
        </p:nvSpPr>
        <p:spPr>
          <a:xfrm>
            <a:off x="9565941" y="7235036"/>
            <a:ext cx="127001" cy="127001"/>
          </a:xfrm>
          <a:prstGeom prst="rect">
            <a:avLst/>
          </a:prstGeom>
        </p:spPr>
        <p:txBody>
          <a:bodyPr/>
          <a:lstStyle>
            <a:lvl1pPr defTabSz="1003958">
              <a:defRPr sz="7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24" name="Straight Connector 6"/>
          <p:cNvSpPr/>
          <p:nvPr/>
        </p:nvSpPr>
        <p:spPr>
          <a:xfrm>
            <a:off x="351862" y="959910"/>
            <a:ext cx="9336687" cy="1"/>
          </a:xfrm>
          <a:prstGeom prst="line">
            <a:avLst/>
          </a:prstGeom>
          <a:ln w="12700">
            <a:solidFill>
              <a:srgbClr val="969696"/>
            </a:solidFill>
          </a:ln>
        </p:spPr>
        <p:txBody>
          <a:bodyPr lIns="45718" tIns="45718" rIns="45718" bIns="45718"/>
          <a:lstStyle/>
          <a:p>
            <a:pPr/>
          </a:p>
        </p:txBody>
      </p:sp>
      <p:sp>
        <p:nvSpPr>
          <p:cNvPr id="225" name="Straight Connector 8"/>
          <p:cNvSpPr/>
          <p:nvPr/>
        </p:nvSpPr>
        <p:spPr>
          <a:xfrm>
            <a:off x="351862" y="7182680"/>
            <a:ext cx="9336687" cy="1"/>
          </a:xfrm>
          <a:prstGeom prst="line">
            <a:avLst/>
          </a:prstGeom>
          <a:ln w="12700">
            <a:solidFill>
              <a:srgbClr val="969696"/>
            </a:solidFill>
          </a:ln>
        </p:spPr>
        <p:txBody>
          <a:bodyPr lIns="45718" tIns="45718" rIns="45718" bIns="45718"/>
          <a:lstStyle/>
          <a:p>
            <a:pPr/>
          </a:p>
        </p:txBody>
      </p:sp>
      <p:sp>
        <p:nvSpPr>
          <p:cNvPr id="226" name="Body Level One…"/>
          <p:cNvSpPr txBox="1"/>
          <p:nvPr>
            <p:ph type="body" idx="1"/>
          </p:nvPr>
        </p:nvSpPr>
        <p:spPr>
          <a:xfrm>
            <a:off x="352761" y="2157301"/>
            <a:ext cx="9340182" cy="4767044"/>
          </a:xfrm>
          <a:prstGeom prst="rect">
            <a:avLst/>
          </a:prstGeom>
        </p:spPr>
        <p:txBody>
          <a:bodyPr/>
          <a:lstStyle>
            <a:lvl1pPr marL="424542" indent="-424542" defTabSz="1003907">
              <a:spcBef>
                <a:spcPts val="1700"/>
              </a:spcBef>
              <a:tabLst>
                <a:tab pos="9334500" algn="r"/>
              </a:tabLst>
              <a:defRPr sz="2600"/>
            </a:lvl1pPr>
            <a:lvl2pPr marL="424542" indent="-424542" defTabSz="1003907">
              <a:spcBef>
                <a:spcPts val="1700"/>
              </a:spcBef>
              <a:tabLst>
                <a:tab pos="9334500" algn="r"/>
              </a:tabLst>
              <a:defRPr sz="2600"/>
            </a:lvl2pPr>
            <a:lvl3pPr marL="893762" indent="-433387" defTabSz="1003907">
              <a:spcBef>
                <a:spcPts val="1700"/>
              </a:spcBef>
              <a:tabLst>
                <a:tab pos="9334500" algn="r"/>
              </a:tabLst>
              <a:defRPr sz="2600"/>
            </a:lvl3pPr>
            <a:lvl4pPr marL="1318578" indent="-520065" defTabSz="1003907">
              <a:spcBef>
                <a:spcPts val="1700"/>
              </a:spcBef>
              <a:tabLst>
                <a:tab pos="9334500" algn="r"/>
              </a:tabLst>
              <a:defRPr sz="2600"/>
            </a:lvl4pPr>
            <a:lvl5pPr marL="1722434" indent="-577848" defTabSz="1003907">
              <a:spcBef>
                <a:spcPts val="1700"/>
              </a:spcBef>
              <a:tabLst>
                <a:tab pos="9334500" algn="r"/>
              </a:tabLst>
              <a:defRPr sz="2600"/>
            </a:lvl5pPr>
          </a:lstStyle>
          <a:p>
            <a:pPr/>
            <a:r>
              <a:t>Body Level One</a:t>
            </a:r>
          </a:p>
          <a:p>
            <a:pPr lvl="1"/>
            <a:r>
              <a:t>Body Level Two</a:t>
            </a:r>
          </a:p>
          <a:p>
            <a:pPr lvl="2"/>
            <a:r>
              <a:t>Body Level Three</a:t>
            </a:r>
          </a:p>
          <a:p>
            <a:pPr lvl="3"/>
            <a:r>
              <a:t>Body Level Four</a:t>
            </a:r>
          </a:p>
          <a:p>
            <a:pPr lvl="4"/>
            <a:r>
              <a:t>Body Level Five</a:t>
            </a:r>
          </a:p>
        </p:txBody>
      </p:sp>
      <p:sp>
        <p:nvSpPr>
          <p:cNvPr id="227" name="Rectangle 6"/>
          <p:cNvSpPr/>
          <p:nvPr/>
        </p:nvSpPr>
        <p:spPr>
          <a:xfrm>
            <a:off x="266349" y="7237107"/>
            <a:ext cx="2702862" cy="215774"/>
          </a:xfrm>
          <a:prstGeom prst="rect">
            <a:avLst/>
          </a:prstGeom>
          <a:solidFill>
            <a:srgbClr val="FFFFFF"/>
          </a:solidFill>
          <a:ln w="3175">
            <a:solidFill>
              <a:srgbClr val="FFFFFF"/>
            </a:solidFill>
          </a:ln>
        </p:spPr>
        <p:txBody>
          <a:bodyPr lIns="45718" tIns="45718" rIns="45718" bIns="45718" anchor="ctr"/>
          <a:lstStyle/>
          <a:p>
            <a:pPr algn="ctr" defTabSz="1003958">
              <a:spcBef>
                <a:spcPts val="500"/>
              </a:spcBef>
              <a:defRPr b="1" sz="1000">
                <a:solidFill>
                  <a:srgbClr val="FFFFFF"/>
                </a:solidFill>
              </a:defRPr>
            </a:pPr>
          </a:p>
        </p:txBody>
      </p:sp>
      <p:sp>
        <p:nvSpPr>
          <p:cNvPr id="228" name="Rectangle 7"/>
          <p:cNvSpPr/>
          <p:nvPr/>
        </p:nvSpPr>
        <p:spPr>
          <a:xfrm>
            <a:off x="6867955" y="672945"/>
            <a:ext cx="2824988" cy="215773"/>
          </a:xfrm>
          <a:prstGeom prst="rect">
            <a:avLst/>
          </a:prstGeom>
          <a:solidFill>
            <a:srgbClr val="FFFFFF"/>
          </a:solidFill>
          <a:ln w="3175">
            <a:solidFill>
              <a:srgbClr val="FFFFFF"/>
            </a:solidFill>
          </a:ln>
        </p:spPr>
        <p:txBody>
          <a:bodyPr lIns="45718" tIns="45718" rIns="45718" bIns="45718" anchor="ctr"/>
          <a:lstStyle/>
          <a:p>
            <a:pPr algn="ctr" defTabSz="1003958">
              <a:spcBef>
                <a:spcPts val="500"/>
              </a:spcBef>
              <a:defRPr b="1" sz="1000">
                <a:solidFill>
                  <a:srgbClr val="FFFFFF"/>
                </a:solidFill>
              </a:defRPr>
            </a:pPr>
          </a:p>
        </p:txBody>
      </p:sp>
      <p:sp>
        <p:nvSpPr>
          <p:cNvPr id="229" name="Straight Connector 8"/>
          <p:cNvSpPr/>
          <p:nvPr/>
        </p:nvSpPr>
        <p:spPr>
          <a:xfrm>
            <a:off x="352758" y="972049"/>
            <a:ext cx="9340185" cy="1"/>
          </a:xfrm>
          <a:prstGeom prst="line">
            <a:avLst/>
          </a:prstGeom>
          <a:ln w="12700">
            <a:solidFill>
              <a:srgbClr val="BB3123"/>
            </a:solidFill>
          </a:ln>
          <a:effectLst>
            <a:outerShdw sx="100000" sy="100000" kx="0" ky="0" algn="b" rotWithShape="0" blurRad="25400" dist="12700" dir="5400000">
              <a:srgbClr val="000000">
                <a:alpha val="38000"/>
              </a:srgbClr>
            </a:outerShdw>
          </a:effectLst>
        </p:spPr>
        <p:txBody>
          <a:bodyPr lIns="45718" tIns="45718" rIns="45718" bIns="45718"/>
          <a:lstStyle/>
          <a:p>
            <a:pPr/>
          </a:p>
        </p:txBody>
      </p:sp>
      <p:sp>
        <p:nvSpPr>
          <p:cNvPr id="230" name="Straight Connector 9"/>
          <p:cNvSpPr/>
          <p:nvPr/>
        </p:nvSpPr>
        <p:spPr>
          <a:xfrm>
            <a:off x="352758" y="7191988"/>
            <a:ext cx="9340185" cy="1"/>
          </a:xfrm>
          <a:prstGeom prst="line">
            <a:avLst/>
          </a:prstGeom>
          <a:ln w="12700">
            <a:solidFill>
              <a:srgbClr val="BB3123"/>
            </a:solidFill>
          </a:ln>
          <a:effectLst>
            <a:outerShdw sx="100000" sy="100000" kx="0" ky="0" algn="b" rotWithShape="0" blurRad="25400" dist="12700" dir="5400000">
              <a:srgbClr val="000000">
                <a:alpha val="38000"/>
              </a:srgbClr>
            </a:outerShdw>
          </a:effectLst>
        </p:spPr>
        <p:txBody>
          <a:bodyPr lIns="45718" tIns="45718" rIns="45718" bIns="45718"/>
          <a:lstStyle/>
          <a:p>
            <a:pPr/>
          </a:p>
        </p:txBody>
      </p:sp>
      <p:sp>
        <p:nvSpPr>
          <p:cNvPr id="231" name="Title Text"/>
          <p:cNvSpPr txBox="1"/>
          <p:nvPr>
            <p:ph type="title"/>
          </p:nvPr>
        </p:nvSpPr>
        <p:spPr>
          <a:xfrm>
            <a:off x="351175" y="1077225"/>
            <a:ext cx="9341764" cy="996745"/>
          </a:xfrm>
          <a:prstGeom prst="rect">
            <a:avLst/>
          </a:prstGeom>
        </p:spPr>
        <p:txBody>
          <a:bodyPr/>
          <a:lstStyle>
            <a:lvl1pPr defTabSz="1003907">
              <a:defRPr sz="4200"/>
            </a:lvl1pPr>
          </a:lstStyle>
          <a:p>
            <a:pPr/>
            <a:r>
              <a:t>Title Text</a:t>
            </a:r>
          </a:p>
        </p:txBody>
      </p:sp>
      <p:sp>
        <p:nvSpPr>
          <p:cNvPr id="232" name="Slide Number"/>
          <p:cNvSpPr txBox="1"/>
          <p:nvPr>
            <p:ph type="sldNum" sz="quarter" idx="2"/>
          </p:nvPr>
        </p:nvSpPr>
        <p:spPr>
          <a:xfrm>
            <a:off x="9565941" y="7235035"/>
            <a:ext cx="127001" cy="127001"/>
          </a:xfrm>
          <a:prstGeom prst="rect">
            <a:avLst/>
          </a:prstGeom>
        </p:spPr>
        <p:txBody>
          <a:bodyPr/>
          <a:lstStyle>
            <a:lvl1pPr defTabSz="1003958">
              <a:defRPr sz="7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39" name="Straight Connector 6"/>
          <p:cNvSpPr/>
          <p:nvPr/>
        </p:nvSpPr>
        <p:spPr>
          <a:xfrm>
            <a:off x="361701" y="965810"/>
            <a:ext cx="9317023" cy="1"/>
          </a:xfrm>
          <a:prstGeom prst="line">
            <a:avLst/>
          </a:prstGeom>
          <a:ln w="3175">
            <a:solidFill>
              <a:srgbClr val="969696"/>
            </a:solidFill>
          </a:ln>
        </p:spPr>
        <p:txBody>
          <a:bodyPr lIns="45718" tIns="45718" rIns="45718" bIns="45718"/>
          <a:lstStyle/>
          <a:p>
            <a:pPr/>
          </a:p>
        </p:txBody>
      </p:sp>
      <p:sp>
        <p:nvSpPr>
          <p:cNvPr id="240" name="Straight Connector 8"/>
          <p:cNvSpPr/>
          <p:nvPr/>
        </p:nvSpPr>
        <p:spPr>
          <a:xfrm>
            <a:off x="361701" y="7175467"/>
            <a:ext cx="9317023" cy="1"/>
          </a:xfrm>
          <a:prstGeom prst="line">
            <a:avLst/>
          </a:prstGeom>
          <a:ln w="3175">
            <a:solidFill>
              <a:srgbClr val="969696"/>
            </a:solidFill>
          </a:ln>
        </p:spPr>
        <p:txBody>
          <a:bodyPr lIns="45718" tIns="45718" rIns="45718" bIns="45718"/>
          <a:lstStyle/>
          <a:p>
            <a:pPr/>
          </a:p>
        </p:txBody>
      </p:sp>
      <p:sp>
        <p:nvSpPr>
          <p:cNvPr id="241" name="Rectangle 6"/>
          <p:cNvSpPr/>
          <p:nvPr/>
        </p:nvSpPr>
        <p:spPr>
          <a:xfrm>
            <a:off x="276371" y="7229778"/>
            <a:ext cx="2697173" cy="215321"/>
          </a:xfrm>
          <a:prstGeom prst="rect">
            <a:avLst/>
          </a:prstGeom>
          <a:solidFill>
            <a:srgbClr val="FFFFFF"/>
          </a:solidFill>
          <a:ln w="3175">
            <a:solidFill>
              <a:srgbClr val="FFFFFF"/>
            </a:solidFill>
          </a:ln>
        </p:spPr>
        <p:txBody>
          <a:bodyPr lIns="45718" tIns="45718" rIns="45718" bIns="45718" anchor="ctr"/>
          <a:lstStyle/>
          <a:p>
            <a:pPr algn="ctr" defTabSz="1003958">
              <a:spcBef>
                <a:spcPts val="500"/>
              </a:spcBef>
              <a:defRPr b="1" sz="900">
                <a:solidFill>
                  <a:srgbClr val="FFFFFF"/>
                </a:solidFill>
              </a:defRPr>
            </a:pPr>
          </a:p>
        </p:txBody>
      </p:sp>
      <p:sp>
        <p:nvSpPr>
          <p:cNvPr id="242" name="Rectangle 7"/>
          <p:cNvSpPr/>
          <p:nvPr/>
        </p:nvSpPr>
        <p:spPr>
          <a:xfrm>
            <a:off x="6864067" y="679445"/>
            <a:ext cx="2819035" cy="215321"/>
          </a:xfrm>
          <a:prstGeom prst="rect">
            <a:avLst/>
          </a:prstGeom>
          <a:solidFill>
            <a:srgbClr val="FFFFFF"/>
          </a:solidFill>
          <a:ln w="3175">
            <a:solidFill>
              <a:srgbClr val="FFFFFF"/>
            </a:solidFill>
          </a:ln>
        </p:spPr>
        <p:txBody>
          <a:bodyPr lIns="45718" tIns="45718" rIns="45718" bIns="45718" anchor="ctr"/>
          <a:lstStyle/>
          <a:p>
            <a:pPr algn="ctr" defTabSz="1003958">
              <a:spcBef>
                <a:spcPts val="500"/>
              </a:spcBef>
              <a:defRPr b="1" sz="900">
                <a:solidFill>
                  <a:srgbClr val="FFFFFF"/>
                </a:solidFill>
              </a:defRPr>
            </a:pPr>
          </a:p>
        </p:txBody>
      </p:sp>
      <p:sp>
        <p:nvSpPr>
          <p:cNvPr id="243" name="Straight Connector 8"/>
          <p:cNvSpPr/>
          <p:nvPr/>
        </p:nvSpPr>
        <p:spPr>
          <a:xfrm>
            <a:off x="362600" y="977922"/>
            <a:ext cx="9320501" cy="1"/>
          </a:xfrm>
          <a:prstGeom prst="line">
            <a:avLst/>
          </a:prstGeom>
          <a:ln w="3175">
            <a:solidFill>
              <a:srgbClr val="BB3123"/>
            </a:solidFill>
          </a:ln>
          <a:effectLst>
            <a:outerShdw sx="100000" sy="100000" kx="0" ky="0" algn="b" rotWithShape="0" blurRad="12700" dist="0" dir="5400000">
              <a:srgbClr val="000000">
                <a:alpha val="38000"/>
              </a:srgbClr>
            </a:outerShdw>
          </a:effectLst>
        </p:spPr>
        <p:txBody>
          <a:bodyPr lIns="45718" tIns="45718" rIns="45718" bIns="45718"/>
          <a:lstStyle/>
          <a:p>
            <a:pPr/>
          </a:p>
        </p:txBody>
      </p:sp>
      <p:sp>
        <p:nvSpPr>
          <p:cNvPr id="244" name="Straight Connector 9"/>
          <p:cNvSpPr/>
          <p:nvPr/>
        </p:nvSpPr>
        <p:spPr>
          <a:xfrm>
            <a:off x="362600" y="7184753"/>
            <a:ext cx="9320501" cy="1"/>
          </a:xfrm>
          <a:prstGeom prst="line">
            <a:avLst/>
          </a:prstGeom>
          <a:ln w="3175">
            <a:solidFill>
              <a:srgbClr val="BB3123"/>
            </a:solidFill>
          </a:ln>
          <a:effectLst>
            <a:outerShdw sx="100000" sy="100000" kx="0" ky="0" algn="b" rotWithShape="0" blurRad="12700" dist="0" dir="5400000">
              <a:srgbClr val="000000">
                <a:alpha val="38000"/>
              </a:srgbClr>
            </a:outerShdw>
          </a:effectLst>
        </p:spPr>
        <p:txBody>
          <a:bodyPr lIns="45718" tIns="45718" rIns="45718" bIns="45718"/>
          <a:lstStyle/>
          <a:p>
            <a:pPr/>
          </a:p>
        </p:txBody>
      </p:sp>
      <p:sp>
        <p:nvSpPr>
          <p:cNvPr id="245" name="Body Level One…"/>
          <p:cNvSpPr txBox="1"/>
          <p:nvPr>
            <p:ph type="body" idx="1"/>
          </p:nvPr>
        </p:nvSpPr>
        <p:spPr>
          <a:xfrm>
            <a:off x="362600" y="2160676"/>
            <a:ext cx="9320501" cy="4757002"/>
          </a:xfrm>
          <a:prstGeom prst="rect">
            <a:avLst/>
          </a:prstGeom>
        </p:spPr>
        <p:txBody>
          <a:bodyPr/>
          <a:lstStyle>
            <a:lvl1pPr marL="391884" indent="-391884" defTabSz="1003907">
              <a:spcBef>
                <a:spcPts val="1700"/>
              </a:spcBef>
              <a:tabLst>
                <a:tab pos="9334500" algn="r"/>
              </a:tabLst>
              <a:defRPr sz="2400"/>
            </a:lvl1pPr>
            <a:lvl2pPr marL="391884" indent="-391884" defTabSz="1003907">
              <a:spcBef>
                <a:spcPts val="1700"/>
              </a:spcBef>
              <a:tabLst>
                <a:tab pos="9334500" algn="r"/>
              </a:tabLst>
              <a:defRPr sz="2400"/>
            </a:lvl2pPr>
            <a:lvl3pPr marL="860424" indent="-400049" defTabSz="1003907">
              <a:spcBef>
                <a:spcPts val="1700"/>
              </a:spcBef>
              <a:tabLst>
                <a:tab pos="9334500" algn="r"/>
              </a:tabLst>
              <a:defRPr sz="2400"/>
            </a:lvl3pPr>
            <a:lvl4pPr marL="1278570" indent="-480058" defTabSz="1003907">
              <a:spcBef>
                <a:spcPts val="1700"/>
              </a:spcBef>
              <a:tabLst>
                <a:tab pos="9334500" algn="r"/>
              </a:tabLst>
              <a:defRPr sz="2400"/>
            </a:lvl4pPr>
            <a:lvl5pPr marL="1677984" indent="-533399" defTabSz="1003907">
              <a:spcBef>
                <a:spcPts val="1700"/>
              </a:spcBef>
              <a:tabLst>
                <a:tab pos="9334500" algn="r"/>
              </a:tabLst>
              <a:defRPr sz="2400"/>
            </a:lvl5pPr>
          </a:lstStyle>
          <a:p>
            <a:pPr/>
            <a:r>
              <a:t>Body Level One</a:t>
            </a:r>
          </a:p>
          <a:p>
            <a:pPr lvl="1"/>
            <a:r>
              <a:t>Body Level Two</a:t>
            </a:r>
          </a:p>
          <a:p>
            <a:pPr lvl="2"/>
            <a:r>
              <a:t>Body Level Three</a:t>
            </a:r>
          </a:p>
          <a:p>
            <a:pPr lvl="3"/>
            <a:r>
              <a:t>Body Level Four</a:t>
            </a:r>
          </a:p>
          <a:p>
            <a:pPr lvl="4"/>
            <a:r>
              <a:t>Body Level Five</a:t>
            </a:r>
          </a:p>
        </p:txBody>
      </p:sp>
      <p:sp>
        <p:nvSpPr>
          <p:cNvPr id="246" name="Title Text"/>
          <p:cNvSpPr txBox="1"/>
          <p:nvPr>
            <p:ph type="title"/>
          </p:nvPr>
        </p:nvSpPr>
        <p:spPr>
          <a:xfrm>
            <a:off x="361019" y="1082874"/>
            <a:ext cx="9322083" cy="994643"/>
          </a:xfrm>
          <a:prstGeom prst="rect">
            <a:avLst/>
          </a:prstGeom>
        </p:spPr>
        <p:txBody>
          <a:bodyPr/>
          <a:lstStyle>
            <a:lvl1pPr defTabSz="1003907">
              <a:defRPr sz="4000"/>
            </a:lvl1pPr>
          </a:lstStyle>
          <a:p>
            <a:pPr/>
            <a:r>
              <a:t>Title Text</a:t>
            </a:r>
          </a:p>
        </p:txBody>
      </p:sp>
      <p:sp>
        <p:nvSpPr>
          <p:cNvPr id="247" name="Slide Number"/>
          <p:cNvSpPr txBox="1"/>
          <p:nvPr>
            <p:ph type="sldNum" sz="quarter" idx="2"/>
          </p:nvPr>
        </p:nvSpPr>
        <p:spPr>
          <a:xfrm>
            <a:off x="9556101" y="7227579"/>
            <a:ext cx="127001" cy="127001"/>
          </a:xfrm>
          <a:prstGeom prst="rect">
            <a:avLst/>
          </a:prstGeom>
        </p:spPr>
        <p:txBody>
          <a:bodyPr/>
          <a:lstStyle>
            <a:lvl1pPr defTabSz="1003958">
              <a:defRPr sz="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254" name="Picture 2" descr="Picture 2"/>
          <p:cNvPicPr>
            <a:picLocks noChangeAspect="1"/>
          </p:cNvPicPr>
          <p:nvPr/>
        </p:nvPicPr>
        <p:blipFill>
          <a:blip r:embed="rId2">
            <a:extLst/>
          </a:blip>
          <a:stretch>
            <a:fillRect/>
          </a:stretch>
        </p:blipFill>
        <p:spPr>
          <a:xfrm>
            <a:off x="10583" y="-3"/>
            <a:ext cx="10024535" cy="7518404"/>
          </a:xfrm>
          <a:prstGeom prst="rect">
            <a:avLst/>
          </a:prstGeom>
          <a:ln w="12700">
            <a:miter lim="400000"/>
          </a:ln>
        </p:spPr>
      </p:pic>
      <p:sp>
        <p:nvSpPr>
          <p:cNvPr id="255" name="Title Text"/>
          <p:cNvSpPr txBox="1"/>
          <p:nvPr>
            <p:ph type="title"/>
          </p:nvPr>
        </p:nvSpPr>
        <p:spPr>
          <a:xfrm>
            <a:off x="511809" y="511666"/>
            <a:ext cx="9022082" cy="1282659"/>
          </a:xfrm>
          <a:prstGeom prst="rect">
            <a:avLst/>
          </a:prstGeom>
        </p:spPr>
        <p:txBody>
          <a:bodyPr lIns="50122" tIns="50122" rIns="50122" bIns="50122"/>
          <a:lstStyle>
            <a:lvl1pPr algn="l" defTabSz="1002451">
              <a:defRPr sz="3000">
                <a:solidFill>
                  <a:srgbClr val="2F5897"/>
                </a:solidFill>
                <a:latin typeface="Trebuchet MS"/>
                <a:ea typeface="Trebuchet MS"/>
                <a:cs typeface="Trebuchet MS"/>
                <a:sym typeface="Trebuchet MS"/>
              </a:defRPr>
            </a:lvl1pPr>
          </a:lstStyle>
          <a:p>
            <a:pPr/>
            <a:r>
              <a:t>Title Text</a:t>
            </a:r>
          </a:p>
        </p:txBody>
      </p:sp>
      <p:sp>
        <p:nvSpPr>
          <p:cNvPr id="256" name="Slide Number"/>
          <p:cNvSpPr txBox="1"/>
          <p:nvPr>
            <p:ph type="sldNum" sz="quarter" idx="2"/>
          </p:nvPr>
        </p:nvSpPr>
        <p:spPr>
          <a:xfrm>
            <a:off x="9314385" y="6903203"/>
            <a:ext cx="219506" cy="227245"/>
          </a:xfrm>
          <a:prstGeom prst="rect">
            <a:avLst/>
          </a:prstGeom>
        </p:spPr>
        <p:txBody>
          <a:bodyPr lIns="50122" tIns="50122" rIns="50122" bIns="50122"/>
          <a:lstStyle>
            <a:lvl1pPr defTabSz="501224">
              <a:defRPr>
                <a:solidFill>
                  <a:srgbClr val="88899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Title Slide">
    <p:spTree>
      <p:nvGrpSpPr>
        <p:cNvPr id="1" name=""/>
        <p:cNvGrpSpPr/>
        <p:nvPr/>
      </p:nvGrpSpPr>
      <p:grpSpPr>
        <a:xfrm>
          <a:off x="0" y="0"/>
          <a:ext cx="0" cy="0"/>
          <a:chOff x="0" y="0"/>
          <a:chExt cx="0" cy="0"/>
        </a:xfrm>
      </p:grpSpPr>
      <p:sp>
        <p:nvSpPr>
          <p:cNvPr id="30" name="Straight Connector 6"/>
          <p:cNvSpPr/>
          <p:nvPr/>
        </p:nvSpPr>
        <p:spPr>
          <a:xfrm>
            <a:off x="1061999" y="1457998"/>
            <a:ext cx="7920002"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31" name="Straight Connector 7"/>
          <p:cNvSpPr/>
          <p:nvPr/>
        </p:nvSpPr>
        <p:spPr>
          <a:xfrm>
            <a:off x="1061999" y="6062401"/>
            <a:ext cx="7920002" cy="1"/>
          </a:xfrm>
          <a:prstGeom prst="line">
            <a:avLst/>
          </a:prstGeom>
          <a:ln w="19050">
            <a:solidFill>
              <a:srgbClr val="969696"/>
            </a:solidFill>
          </a:ln>
        </p:spPr>
        <p:txBody>
          <a:bodyPr lIns="45718" tIns="45718" rIns="45718" bIns="45718"/>
          <a:lstStyle/>
          <a:p>
            <a:pPr/>
          </a:p>
        </p:txBody>
      </p:sp>
      <p:sp>
        <p:nvSpPr>
          <p:cNvPr id="32" name="Straight Connector 9"/>
          <p:cNvSpPr/>
          <p:nvPr/>
        </p:nvSpPr>
        <p:spPr>
          <a:xfrm>
            <a:off x="1061999" y="6062401"/>
            <a:ext cx="7920002"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pic>
        <p:nvPicPr>
          <p:cNvPr id="33" name="Picture 11" descr="Picture 11"/>
          <p:cNvPicPr>
            <a:picLocks noChangeAspect="1"/>
          </p:cNvPicPr>
          <p:nvPr/>
        </p:nvPicPr>
        <p:blipFill>
          <a:blip r:embed="rId2">
            <a:extLst/>
          </a:blip>
          <a:stretch>
            <a:fillRect/>
          </a:stretch>
        </p:blipFill>
        <p:spPr>
          <a:xfrm>
            <a:off x="2083729" y="82888"/>
            <a:ext cx="5876546" cy="1231395"/>
          </a:xfrm>
          <a:prstGeom prst="rect">
            <a:avLst/>
          </a:prstGeom>
          <a:ln w="12700">
            <a:miter lim="400000"/>
          </a:ln>
        </p:spPr>
      </p:pic>
      <p:sp>
        <p:nvSpPr>
          <p:cNvPr id="34" name="Slide Number"/>
          <p:cNvSpPr txBox="1"/>
          <p:nvPr>
            <p:ph type="sldNum" sz="quarter" idx="2"/>
          </p:nvPr>
        </p:nvSpPr>
        <p:spPr>
          <a:xfrm>
            <a:off x="7199417" y="6904942"/>
            <a:ext cx="2344004" cy="127001"/>
          </a:xfrm>
          <a:prstGeom prst="rect">
            <a:avLst/>
          </a:prstGeom>
          <a:solidFill>
            <a:srgbClr val="FFFFFF"/>
          </a:solidFill>
        </p:spPr>
        <p:txBody>
          <a:bodyPr wrap="square"/>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bg>
      <p:bgPr>
        <a:solidFill>
          <a:srgbClr val="CCECFF"/>
        </a:solidFill>
      </p:bgPr>
    </p:bg>
    <p:spTree>
      <p:nvGrpSpPr>
        <p:cNvPr id="1" name=""/>
        <p:cNvGrpSpPr/>
        <p:nvPr/>
      </p:nvGrpSpPr>
      <p:grpSpPr>
        <a:xfrm>
          <a:off x="0" y="0"/>
          <a:ext cx="0" cy="0"/>
          <a:chOff x="0" y="0"/>
          <a:chExt cx="0" cy="0"/>
        </a:xfrm>
      </p:grpSpPr>
      <p:sp>
        <p:nvSpPr>
          <p:cNvPr id="263" name="Straight Connector 6"/>
          <p:cNvSpPr/>
          <p:nvPr/>
        </p:nvSpPr>
        <p:spPr>
          <a:xfrm>
            <a:off x="341999" y="954000"/>
            <a:ext cx="9356402" cy="1"/>
          </a:xfrm>
          <a:prstGeom prst="line">
            <a:avLst/>
          </a:prstGeom>
          <a:ln w="19050">
            <a:solidFill>
              <a:srgbClr val="969696"/>
            </a:solidFill>
          </a:ln>
        </p:spPr>
        <p:txBody>
          <a:bodyPr lIns="45718" tIns="45718" rIns="45718" bIns="45718"/>
          <a:lstStyle/>
          <a:p>
            <a:pPr/>
          </a:p>
        </p:txBody>
      </p:sp>
      <p:sp>
        <p:nvSpPr>
          <p:cNvPr id="264" name="Straight Connector 8"/>
          <p:cNvSpPr/>
          <p:nvPr/>
        </p:nvSpPr>
        <p:spPr>
          <a:xfrm>
            <a:off x="341999" y="7189909"/>
            <a:ext cx="9356402" cy="1"/>
          </a:xfrm>
          <a:prstGeom prst="line">
            <a:avLst/>
          </a:prstGeom>
          <a:ln w="19050">
            <a:solidFill>
              <a:srgbClr val="969696"/>
            </a:solidFill>
          </a:ln>
        </p:spPr>
        <p:txBody>
          <a:bodyPr lIns="45718" tIns="45718" rIns="45718" bIns="45718"/>
          <a:lstStyle/>
          <a:p>
            <a:pPr/>
          </a:p>
        </p:txBody>
      </p:sp>
      <p:sp>
        <p:nvSpPr>
          <p:cNvPr id="265" name="Slide Number"/>
          <p:cNvSpPr txBox="1"/>
          <p:nvPr>
            <p:ph type="sldNum" sz="quarter" idx="2"/>
          </p:nvPr>
        </p:nvSpPr>
        <p:spPr>
          <a:xfrm>
            <a:off x="9560917" y="7242509"/>
            <a:ext cx="141883" cy="1270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Blank">
    <p:spTree>
      <p:nvGrpSpPr>
        <p:cNvPr id="1" name=""/>
        <p:cNvGrpSpPr/>
        <p:nvPr/>
      </p:nvGrpSpPr>
      <p:grpSpPr>
        <a:xfrm>
          <a:off x="0" y="0"/>
          <a:ext cx="0" cy="0"/>
          <a:chOff x="0" y="0"/>
          <a:chExt cx="0" cy="0"/>
        </a:xfrm>
      </p:grpSpPr>
      <p:sp>
        <p:nvSpPr>
          <p:cNvPr id="272" name="Slide Number"/>
          <p:cNvSpPr txBox="1"/>
          <p:nvPr>
            <p:ph type="sldNum" sz="quarter" idx="2"/>
          </p:nvPr>
        </p:nvSpPr>
        <p:spPr>
          <a:xfrm>
            <a:off x="9314391" y="6903205"/>
            <a:ext cx="219500" cy="227239"/>
          </a:xfrm>
          <a:prstGeom prst="rect">
            <a:avLst/>
          </a:prstGeom>
        </p:spPr>
        <p:txBody>
          <a:bodyPr lIns="50119" tIns="50119" rIns="50119" bIns="50119"/>
          <a:lstStyle>
            <a:lvl1pPr defTabSz="501224">
              <a:defRPr>
                <a:solidFill>
                  <a:srgbClr val="88899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279" name="Straight Connector 10"/>
          <p:cNvSpPr/>
          <p:nvPr/>
        </p:nvSpPr>
        <p:spPr>
          <a:xfrm>
            <a:off x="513548" y="974937"/>
            <a:ext cx="7336222" cy="5"/>
          </a:xfrm>
          <a:prstGeom prst="line">
            <a:avLst/>
          </a:prstGeom>
          <a:ln w="3175">
            <a:solidFill>
              <a:srgbClr val="0054A0"/>
            </a:solidFill>
          </a:ln>
        </p:spPr>
        <p:txBody>
          <a:bodyPr lIns="45718" tIns="45718" rIns="45718" bIns="45718"/>
          <a:lstStyle/>
          <a:p>
            <a:pPr/>
          </a:p>
        </p:txBody>
      </p:sp>
      <p:sp>
        <p:nvSpPr>
          <p:cNvPr id="280" name="Straight Connector 11"/>
          <p:cNvSpPr/>
          <p:nvPr/>
        </p:nvSpPr>
        <p:spPr>
          <a:xfrm>
            <a:off x="513550" y="7113189"/>
            <a:ext cx="9016859" cy="1"/>
          </a:xfrm>
          <a:prstGeom prst="line">
            <a:avLst/>
          </a:prstGeom>
          <a:ln w="3175">
            <a:solidFill>
              <a:srgbClr val="0054A0"/>
            </a:solidFill>
          </a:ln>
        </p:spPr>
        <p:txBody>
          <a:bodyPr lIns="45718" tIns="45718" rIns="45718" bIns="45718"/>
          <a:lstStyle/>
          <a:p>
            <a:pPr/>
          </a:p>
        </p:txBody>
      </p:sp>
      <p:pic>
        <p:nvPicPr>
          <p:cNvPr id="281" name="Picture 1" descr="Picture 1"/>
          <p:cNvPicPr>
            <a:picLocks noChangeAspect="1"/>
          </p:cNvPicPr>
          <p:nvPr/>
        </p:nvPicPr>
        <p:blipFill>
          <a:blip r:embed="rId2">
            <a:extLst/>
          </a:blip>
          <a:stretch>
            <a:fillRect/>
          </a:stretch>
        </p:blipFill>
        <p:spPr>
          <a:xfrm>
            <a:off x="7933372" y="340832"/>
            <a:ext cx="1586193" cy="638233"/>
          </a:xfrm>
          <a:prstGeom prst="rect">
            <a:avLst/>
          </a:prstGeom>
          <a:ln w="12700">
            <a:miter lim="400000"/>
          </a:ln>
        </p:spPr>
      </p:pic>
      <p:sp>
        <p:nvSpPr>
          <p:cNvPr id="282" name="Footer Placeholder 11"/>
          <p:cNvSpPr txBox="1"/>
          <p:nvPr/>
        </p:nvSpPr>
        <p:spPr>
          <a:xfrm>
            <a:off x="428274" y="7113027"/>
            <a:ext cx="3286676" cy="235785"/>
          </a:xfrm>
          <a:prstGeom prst="rect">
            <a:avLst/>
          </a:prstGeom>
          <a:ln w="12700">
            <a:miter lim="400000"/>
          </a:ln>
          <a:extLst>
            <a:ext uri="{C572A759-6A51-4108-AA02-DFA0A04FC94B}">
              <ma14:wrappingTextBoxFlag xmlns:ma14="http://schemas.microsoft.com/office/mac/drawingml/2011/main" val="1"/>
            </a:ext>
          </a:extLst>
        </p:spPr>
        <p:txBody>
          <a:bodyPr lIns="50119" tIns="50119" rIns="50119" bIns="50119" anchor="ctr">
            <a:spAutoFit/>
          </a:bodyPr>
          <a:lstStyle>
            <a:lvl1pPr defTabSz="1002451">
              <a:defRPr sz="1000">
                <a:solidFill>
                  <a:srgbClr val="595959"/>
                </a:solidFill>
                <a:latin typeface="Arial"/>
                <a:ea typeface="Arial"/>
                <a:cs typeface="Arial"/>
                <a:sym typeface="Arial"/>
              </a:defRPr>
            </a:lvl1pPr>
          </a:lstStyle>
          <a:p>
            <a:pPr/>
            <a:r>
              <a:t>TSCPA Health Care Conference November 2016</a:t>
            </a:r>
          </a:p>
        </p:txBody>
      </p:sp>
      <p:sp>
        <p:nvSpPr>
          <p:cNvPr id="283" name="Title Text"/>
          <p:cNvSpPr txBox="1"/>
          <p:nvPr>
            <p:ph type="title"/>
          </p:nvPr>
        </p:nvSpPr>
        <p:spPr>
          <a:xfrm>
            <a:off x="802451" y="4831267"/>
            <a:ext cx="8520856" cy="1493244"/>
          </a:xfrm>
          <a:prstGeom prst="rect">
            <a:avLst/>
          </a:prstGeom>
        </p:spPr>
        <p:txBody>
          <a:bodyPr anchor="t"/>
          <a:lstStyle>
            <a:lvl1pPr algn="l" defTabSz="1002451">
              <a:defRPr cap="all" sz="4200">
                <a:solidFill>
                  <a:srgbClr val="0054A0"/>
                </a:solidFill>
                <a:latin typeface="Arial"/>
                <a:ea typeface="Arial"/>
                <a:cs typeface="Arial"/>
                <a:sym typeface="Arial"/>
              </a:defRPr>
            </a:lvl1pPr>
          </a:lstStyle>
          <a:p>
            <a:pPr/>
            <a:r>
              <a:t>Title Text</a:t>
            </a:r>
          </a:p>
        </p:txBody>
      </p:sp>
      <p:sp>
        <p:nvSpPr>
          <p:cNvPr id="284" name="Body Level One…"/>
          <p:cNvSpPr txBox="1"/>
          <p:nvPr>
            <p:ph type="body" sz="quarter" idx="1"/>
          </p:nvPr>
        </p:nvSpPr>
        <p:spPr>
          <a:xfrm>
            <a:off x="802451" y="3186618"/>
            <a:ext cx="8520856" cy="1644653"/>
          </a:xfrm>
          <a:prstGeom prst="rect">
            <a:avLst/>
          </a:prstGeom>
        </p:spPr>
        <p:txBody>
          <a:bodyPr lIns="50119" tIns="50119" rIns="50119" bIns="50119" anchor="b"/>
          <a:lstStyle>
            <a:lvl1pPr marL="0" indent="0" defTabSz="1002451">
              <a:lnSpc>
                <a:spcPct val="100000"/>
              </a:lnSpc>
              <a:spcBef>
                <a:spcPts val="600"/>
              </a:spcBef>
              <a:buSzTx/>
              <a:buFontTx/>
              <a:buNone/>
              <a:tabLst/>
              <a:defRPr b="0" sz="2000">
                <a:solidFill>
                  <a:srgbClr val="595959"/>
                </a:solidFill>
                <a:latin typeface="Arial"/>
                <a:ea typeface="Arial"/>
                <a:cs typeface="Arial"/>
                <a:sym typeface="Arial"/>
              </a:defRPr>
            </a:lvl1pPr>
            <a:lvl2pPr marL="0" indent="0" defTabSz="1002451">
              <a:lnSpc>
                <a:spcPct val="100000"/>
              </a:lnSpc>
              <a:spcBef>
                <a:spcPts val="600"/>
              </a:spcBef>
              <a:buSzTx/>
              <a:buFontTx/>
              <a:buNone/>
              <a:tabLst/>
              <a:defRPr b="0" sz="2000">
                <a:solidFill>
                  <a:srgbClr val="595959"/>
                </a:solidFill>
                <a:latin typeface="Arial"/>
                <a:ea typeface="Arial"/>
                <a:cs typeface="Arial"/>
                <a:sym typeface="Arial"/>
              </a:defRPr>
            </a:lvl2pPr>
            <a:lvl3pPr marL="0" indent="0" defTabSz="1002451">
              <a:lnSpc>
                <a:spcPct val="100000"/>
              </a:lnSpc>
              <a:spcBef>
                <a:spcPts val="600"/>
              </a:spcBef>
              <a:buSzTx/>
              <a:buFontTx/>
              <a:buNone/>
              <a:tabLst/>
              <a:defRPr b="0" sz="2000">
                <a:solidFill>
                  <a:srgbClr val="595959"/>
                </a:solidFill>
                <a:latin typeface="Arial"/>
                <a:ea typeface="Arial"/>
                <a:cs typeface="Arial"/>
                <a:sym typeface="Arial"/>
              </a:defRPr>
            </a:lvl3pPr>
            <a:lvl4pPr marL="0" indent="0" defTabSz="1002451">
              <a:lnSpc>
                <a:spcPct val="100000"/>
              </a:lnSpc>
              <a:spcBef>
                <a:spcPts val="600"/>
              </a:spcBef>
              <a:buSzTx/>
              <a:buFontTx/>
              <a:buNone/>
              <a:tabLst/>
              <a:defRPr b="0" sz="2000">
                <a:solidFill>
                  <a:srgbClr val="595959"/>
                </a:solidFill>
                <a:latin typeface="Arial"/>
                <a:ea typeface="Arial"/>
                <a:cs typeface="Arial"/>
                <a:sym typeface="Arial"/>
              </a:defRPr>
            </a:lvl4pPr>
            <a:lvl5pPr marL="0" indent="0" defTabSz="1002451">
              <a:lnSpc>
                <a:spcPct val="100000"/>
              </a:lnSpc>
              <a:spcBef>
                <a:spcPts val="600"/>
              </a:spcBef>
              <a:buSzTx/>
              <a:buFontTx/>
              <a:buNone/>
              <a:tabLst/>
              <a:defRPr b="0" sz="2000">
                <a:solidFill>
                  <a:srgbClr val="595959"/>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85" name="Slide Number"/>
          <p:cNvSpPr txBox="1"/>
          <p:nvPr>
            <p:ph type="sldNum" sz="quarter" idx="2"/>
          </p:nvPr>
        </p:nvSpPr>
        <p:spPr>
          <a:xfrm>
            <a:off x="9373062" y="7113034"/>
            <a:ext cx="254201" cy="235784"/>
          </a:xfrm>
          <a:prstGeom prst="rect">
            <a:avLst/>
          </a:prstGeom>
        </p:spPr>
        <p:txBody>
          <a:bodyPr lIns="50119" tIns="50119" rIns="50119" bIns="50119"/>
          <a:lstStyle>
            <a:lvl1pPr defTabSz="1002451">
              <a:defRPr i="1" sz="1000">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92" name="Straight Connector 10"/>
          <p:cNvSpPr/>
          <p:nvPr/>
        </p:nvSpPr>
        <p:spPr>
          <a:xfrm>
            <a:off x="513548" y="974937"/>
            <a:ext cx="7336222" cy="5"/>
          </a:xfrm>
          <a:prstGeom prst="line">
            <a:avLst/>
          </a:prstGeom>
          <a:ln w="3175">
            <a:solidFill>
              <a:srgbClr val="0054A0"/>
            </a:solidFill>
          </a:ln>
        </p:spPr>
        <p:txBody>
          <a:bodyPr lIns="45718" tIns="45718" rIns="45718" bIns="45718"/>
          <a:lstStyle/>
          <a:p>
            <a:pPr/>
          </a:p>
        </p:txBody>
      </p:sp>
      <p:sp>
        <p:nvSpPr>
          <p:cNvPr id="293" name="Straight Connector 11"/>
          <p:cNvSpPr/>
          <p:nvPr/>
        </p:nvSpPr>
        <p:spPr>
          <a:xfrm>
            <a:off x="513550" y="7113189"/>
            <a:ext cx="9016859" cy="1"/>
          </a:xfrm>
          <a:prstGeom prst="line">
            <a:avLst/>
          </a:prstGeom>
          <a:ln w="3175">
            <a:solidFill>
              <a:srgbClr val="0054A0"/>
            </a:solidFill>
          </a:ln>
        </p:spPr>
        <p:txBody>
          <a:bodyPr lIns="45718" tIns="45718" rIns="45718" bIns="45718"/>
          <a:lstStyle/>
          <a:p>
            <a:pPr/>
          </a:p>
        </p:txBody>
      </p:sp>
      <p:pic>
        <p:nvPicPr>
          <p:cNvPr id="294" name="Picture 1" descr="Picture 1"/>
          <p:cNvPicPr>
            <a:picLocks noChangeAspect="1"/>
          </p:cNvPicPr>
          <p:nvPr/>
        </p:nvPicPr>
        <p:blipFill>
          <a:blip r:embed="rId2">
            <a:extLst/>
          </a:blip>
          <a:stretch>
            <a:fillRect/>
          </a:stretch>
        </p:blipFill>
        <p:spPr>
          <a:xfrm>
            <a:off x="7933372" y="340832"/>
            <a:ext cx="1586192" cy="638233"/>
          </a:xfrm>
          <a:prstGeom prst="rect">
            <a:avLst/>
          </a:prstGeom>
          <a:ln w="12700">
            <a:miter lim="400000"/>
          </a:ln>
        </p:spPr>
      </p:pic>
      <p:sp>
        <p:nvSpPr>
          <p:cNvPr id="295" name="Footer Placeholder 11"/>
          <p:cNvSpPr txBox="1"/>
          <p:nvPr/>
        </p:nvSpPr>
        <p:spPr>
          <a:xfrm>
            <a:off x="428274" y="7113028"/>
            <a:ext cx="3286676" cy="235784"/>
          </a:xfrm>
          <a:prstGeom prst="rect">
            <a:avLst/>
          </a:prstGeom>
          <a:ln w="12700">
            <a:miter lim="400000"/>
          </a:ln>
          <a:extLst>
            <a:ext uri="{C572A759-6A51-4108-AA02-DFA0A04FC94B}">
              <ma14:wrappingTextBoxFlag xmlns:ma14="http://schemas.microsoft.com/office/mac/drawingml/2011/main" val="1"/>
            </a:ext>
          </a:extLst>
        </p:spPr>
        <p:txBody>
          <a:bodyPr lIns="50119" tIns="50119" rIns="50119" bIns="50119" anchor="ctr">
            <a:spAutoFit/>
          </a:bodyPr>
          <a:lstStyle>
            <a:lvl1pPr defTabSz="1002451">
              <a:defRPr sz="1000">
                <a:solidFill>
                  <a:srgbClr val="595959"/>
                </a:solidFill>
                <a:latin typeface="Arial"/>
                <a:ea typeface="Arial"/>
                <a:cs typeface="Arial"/>
                <a:sym typeface="Arial"/>
              </a:defRPr>
            </a:lvl1pPr>
          </a:lstStyle>
          <a:p>
            <a:pPr/>
            <a:r>
              <a:t>TSCPA Health Care Conference November 2016</a:t>
            </a:r>
          </a:p>
        </p:txBody>
      </p:sp>
      <p:sp>
        <p:nvSpPr>
          <p:cNvPr id="296" name="Title Text"/>
          <p:cNvSpPr txBox="1"/>
          <p:nvPr>
            <p:ph type="title"/>
          </p:nvPr>
        </p:nvSpPr>
        <p:spPr>
          <a:xfrm>
            <a:off x="513548" y="240768"/>
            <a:ext cx="9016860" cy="716852"/>
          </a:xfrm>
          <a:prstGeom prst="rect">
            <a:avLst/>
          </a:prstGeom>
        </p:spPr>
        <p:txBody>
          <a:bodyPr anchor="b"/>
          <a:lstStyle>
            <a:lvl1pPr algn="l" defTabSz="1002451">
              <a:defRPr b="0" sz="3400">
                <a:solidFill>
                  <a:srgbClr val="0054A0"/>
                </a:solidFill>
                <a:latin typeface="Arial"/>
                <a:ea typeface="Arial"/>
                <a:cs typeface="Arial"/>
                <a:sym typeface="Arial"/>
              </a:defRPr>
            </a:lvl1pPr>
          </a:lstStyle>
          <a:p>
            <a:pPr/>
            <a:r>
              <a:t>Title Text</a:t>
            </a:r>
          </a:p>
        </p:txBody>
      </p:sp>
      <p:sp>
        <p:nvSpPr>
          <p:cNvPr id="297" name="Body Level One…"/>
          <p:cNvSpPr txBox="1"/>
          <p:nvPr>
            <p:ph type="body" idx="1"/>
          </p:nvPr>
        </p:nvSpPr>
        <p:spPr>
          <a:xfrm>
            <a:off x="513548" y="1122746"/>
            <a:ext cx="9022083" cy="5794186"/>
          </a:xfrm>
          <a:prstGeom prst="rect">
            <a:avLst/>
          </a:prstGeom>
        </p:spPr>
        <p:txBody>
          <a:bodyPr lIns="50119" tIns="50119" rIns="50119" bIns="50119"/>
          <a:lstStyle>
            <a:lvl1pPr marL="248329" indent="-248329"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1pPr>
            <a:lvl2pPr marL="699290" indent="-353214"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2pPr>
            <a:lvl3pPr marL="1086644" indent="-340517"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3pPr>
            <a:lvl4pPr marL="1520821" indent="-438146" defTabSz="1002451">
              <a:lnSpc>
                <a:spcPct val="100000"/>
              </a:lnSpc>
              <a:spcBef>
                <a:spcPts val="1300"/>
              </a:spcBef>
              <a:buClr>
                <a:srgbClr val="0054A0"/>
              </a:buClr>
              <a:buFontTx/>
              <a:buChar char="▪"/>
              <a:tabLst/>
              <a:defRPr b="0" sz="3000">
                <a:solidFill>
                  <a:srgbClr val="595959"/>
                </a:solidFill>
                <a:latin typeface="Arial"/>
                <a:ea typeface="Arial"/>
                <a:cs typeface="Arial"/>
                <a:sym typeface="Arial"/>
              </a:defRPr>
            </a:lvl4pPr>
            <a:lvl5pPr marL="1824830" indent="-340517" defTabSz="1002451">
              <a:lnSpc>
                <a:spcPct val="100000"/>
              </a:lnSpc>
              <a:spcBef>
                <a:spcPts val="1300"/>
              </a:spcBef>
              <a:buClr>
                <a:srgbClr val="0054A0"/>
              </a:buClr>
              <a:buFontTx/>
              <a:tabLst/>
              <a:defRPr b="0" sz="3000">
                <a:solidFill>
                  <a:srgbClr val="595959"/>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98" name="Slide Number"/>
          <p:cNvSpPr txBox="1"/>
          <p:nvPr>
            <p:ph type="sldNum" sz="quarter" idx="2"/>
          </p:nvPr>
        </p:nvSpPr>
        <p:spPr>
          <a:xfrm>
            <a:off x="9373062" y="7113034"/>
            <a:ext cx="254201" cy="235784"/>
          </a:xfrm>
          <a:prstGeom prst="rect">
            <a:avLst/>
          </a:prstGeom>
        </p:spPr>
        <p:txBody>
          <a:bodyPr lIns="50119" tIns="50119" rIns="50119" bIns="50119"/>
          <a:lstStyle>
            <a:lvl1pPr defTabSz="1002451">
              <a:defRPr i="1" sz="1000">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verOption1">
    <p:spTree>
      <p:nvGrpSpPr>
        <p:cNvPr id="1" name=""/>
        <p:cNvGrpSpPr/>
        <p:nvPr/>
      </p:nvGrpSpPr>
      <p:grpSpPr>
        <a:xfrm>
          <a:off x="0" y="0"/>
          <a:ext cx="0" cy="0"/>
          <a:chOff x="0" y="0"/>
          <a:chExt cx="0" cy="0"/>
        </a:xfrm>
      </p:grpSpPr>
      <p:pic>
        <p:nvPicPr>
          <p:cNvPr id="305" name="Picture 11" descr="Picture 11"/>
          <p:cNvPicPr>
            <a:picLocks noChangeAspect="1"/>
          </p:cNvPicPr>
          <p:nvPr/>
        </p:nvPicPr>
        <p:blipFill>
          <a:blip r:embed="rId2">
            <a:extLst/>
          </a:blip>
          <a:stretch>
            <a:fillRect/>
          </a:stretch>
        </p:blipFill>
        <p:spPr>
          <a:xfrm>
            <a:off x="10583" y="-3"/>
            <a:ext cx="10024535" cy="7518404"/>
          </a:xfrm>
          <a:prstGeom prst="rect">
            <a:avLst/>
          </a:prstGeom>
          <a:ln w="12700">
            <a:miter lim="400000"/>
          </a:ln>
        </p:spPr>
      </p:pic>
      <p:sp>
        <p:nvSpPr>
          <p:cNvPr id="306" name="Body Level One…"/>
          <p:cNvSpPr txBox="1"/>
          <p:nvPr>
            <p:ph type="body" sz="quarter" idx="1"/>
          </p:nvPr>
        </p:nvSpPr>
        <p:spPr>
          <a:xfrm>
            <a:off x="721063" y="5122626"/>
            <a:ext cx="4048736" cy="1936759"/>
          </a:xfrm>
          <a:prstGeom prst="rect">
            <a:avLst/>
          </a:prstGeom>
        </p:spPr>
        <p:txBody>
          <a:bodyPr lIns="50119" tIns="50119" rIns="50119" bIns="50119"/>
          <a:lstStyle>
            <a:lvl1pPr marL="0" indent="0" defTabSz="1002451">
              <a:lnSpc>
                <a:spcPct val="100000"/>
              </a:lnSpc>
              <a:spcBef>
                <a:spcPts val="600"/>
              </a:spcBef>
              <a:buSzTx/>
              <a:buFontTx/>
              <a:buNone/>
              <a:tabLst/>
              <a:defRPr b="0" sz="1800">
                <a:solidFill>
                  <a:srgbClr val="BFBFBF"/>
                </a:solidFill>
                <a:latin typeface="Arial"/>
                <a:ea typeface="Arial"/>
                <a:cs typeface="Arial"/>
                <a:sym typeface="Arial"/>
              </a:defRPr>
            </a:lvl1pPr>
            <a:lvl2pPr marL="0" indent="0" defTabSz="1002451">
              <a:lnSpc>
                <a:spcPct val="100000"/>
              </a:lnSpc>
              <a:spcBef>
                <a:spcPts val="600"/>
              </a:spcBef>
              <a:buSzTx/>
              <a:buFontTx/>
              <a:buNone/>
              <a:tabLst/>
              <a:defRPr b="0" sz="1800">
                <a:solidFill>
                  <a:srgbClr val="BFBFBF"/>
                </a:solidFill>
                <a:latin typeface="Arial"/>
                <a:ea typeface="Arial"/>
                <a:cs typeface="Arial"/>
                <a:sym typeface="Arial"/>
              </a:defRPr>
            </a:lvl2pPr>
            <a:lvl3pPr marL="0" indent="0" defTabSz="1002451">
              <a:lnSpc>
                <a:spcPct val="100000"/>
              </a:lnSpc>
              <a:spcBef>
                <a:spcPts val="600"/>
              </a:spcBef>
              <a:buSzTx/>
              <a:buFontTx/>
              <a:buNone/>
              <a:tabLst/>
              <a:defRPr b="0" sz="1800">
                <a:solidFill>
                  <a:srgbClr val="BFBFBF"/>
                </a:solidFill>
                <a:latin typeface="Arial"/>
                <a:ea typeface="Arial"/>
                <a:cs typeface="Arial"/>
                <a:sym typeface="Arial"/>
              </a:defRPr>
            </a:lvl3pPr>
            <a:lvl4pPr marL="0" indent="0" defTabSz="1002451">
              <a:lnSpc>
                <a:spcPct val="100000"/>
              </a:lnSpc>
              <a:spcBef>
                <a:spcPts val="600"/>
              </a:spcBef>
              <a:buSzTx/>
              <a:buFontTx/>
              <a:buNone/>
              <a:tabLst/>
              <a:defRPr b="0" sz="1800">
                <a:solidFill>
                  <a:srgbClr val="BFBFBF"/>
                </a:solidFill>
                <a:latin typeface="Arial"/>
                <a:ea typeface="Arial"/>
                <a:cs typeface="Arial"/>
                <a:sym typeface="Arial"/>
              </a:defRPr>
            </a:lvl4pPr>
            <a:lvl5pPr marL="0" indent="0" defTabSz="1002451">
              <a:lnSpc>
                <a:spcPct val="100000"/>
              </a:lnSpc>
              <a:spcBef>
                <a:spcPts val="600"/>
              </a:spcBef>
              <a:buSzTx/>
              <a:buFontTx/>
              <a:buNone/>
              <a:tabLst/>
              <a:defRPr b="0" sz="1800">
                <a:solidFill>
                  <a:srgbClr val="BFBFB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07" name="Text Placeholder 4"/>
          <p:cNvSpPr/>
          <p:nvPr>
            <p:ph type="body" sz="quarter" idx="13"/>
          </p:nvPr>
        </p:nvSpPr>
        <p:spPr>
          <a:xfrm>
            <a:off x="721065" y="4386422"/>
            <a:ext cx="8603569" cy="355305"/>
          </a:xfrm>
          <a:prstGeom prst="rect">
            <a:avLst/>
          </a:prstGeom>
        </p:spPr>
        <p:txBody>
          <a:bodyPr lIns="50119" tIns="50119" rIns="50119" bIns="50119" anchor="b"/>
          <a:lstStyle/>
          <a:p>
            <a:pPr marL="283463" indent="-283463" defTabSz="622422">
              <a:spcBef>
                <a:spcPts val="1100"/>
              </a:spcBef>
              <a:tabLst>
                <a:tab pos="5791200" algn="r"/>
              </a:tabLst>
              <a:defRPr sz="1736"/>
            </a:pPr>
          </a:p>
        </p:txBody>
      </p:sp>
      <p:sp>
        <p:nvSpPr>
          <p:cNvPr id="308" name="Text Placeholder 2"/>
          <p:cNvSpPr/>
          <p:nvPr>
            <p:ph type="body" sz="quarter" idx="14"/>
          </p:nvPr>
        </p:nvSpPr>
        <p:spPr>
          <a:xfrm>
            <a:off x="721064" y="3025219"/>
            <a:ext cx="8578289" cy="1349983"/>
          </a:xfrm>
          <a:prstGeom prst="rect">
            <a:avLst/>
          </a:prstGeom>
        </p:spPr>
        <p:txBody>
          <a:bodyPr lIns="50119" tIns="50119" rIns="50119" bIns="50119" anchor="b"/>
          <a:lstStyle/>
          <a:p>
            <a:pPr/>
          </a:p>
        </p:txBody>
      </p:sp>
      <p:sp>
        <p:nvSpPr>
          <p:cNvPr id="309" name="Slide Number"/>
          <p:cNvSpPr txBox="1"/>
          <p:nvPr>
            <p:ph type="sldNum" sz="quarter" idx="2"/>
          </p:nvPr>
        </p:nvSpPr>
        <p:spPr>
          <a:xfrm>
            <a:off x="6912379" y="6831918"/>
            <a:ext cx="282454" cy="273053"/>
          </a:xfrm>
          <a:prstGeom prst="rect">
            <a:avLst/>
          </a:prstGeom>
        </p:spPr>
        <p:txBody>
          <a:bodyPr lIns="50119" tIns="50119" rIns="50119" bIns="50119"/>
          <a:lstStyle>
            <a:lvl1pPr defTabSz="1002451">
              <a:defRPr sz="1200">
                <a:solidFill>
                  <a:srgbClr val="595959"/>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1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7" name="Title Text"/>
          <p:cNvSpPr txBox="1"/>
          <p:nvPr>
            <p:ph type="title"/>
          </p:nvPr>
        </p:nvSpPr>
        <p:spPr>
          <a:prstGeom prst="rect">
            <a:avLst/>
          </a:prstGeom>
        </p:spPr>
        <p:txBody>
          <a:bodyPr/>
          <a:lstStyle/>
          <a:p>
            <a:pPr/>
            <a:r>
              <a:t>Title Text</a:t>
            </a:r>
          </a:p>
        </p:txBody>
      </p:sp>
      <p:sp>
        <p:nvSpPr>
          <p:cNvPr id="318" name="Slide Number"/>
          <p:cNvSpPr txBox="1"/>
          <p:nvPr>
            <p:ph type="sldNum" sz="quarter" idx="2"/>
          </p:nvPr>
        </p:nvSpPr>
        <p:spPr>
          <a:xfrm>
            <a:off x="9560917" y="7242509"/>
            <a:ext cx="141883" cy="1270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ook Title">
    <p:spTree>
      <p:nvGrpSpPr>
        <p:cNvPr id="1" name=""/>
        <p:cNvGrpSpPr/>
        <p:nvPr/>
      </p:nvGrpSpPr>
      <p:grpSpPr>
        <a:xfrm>
          <a:off x="0" y="0"/>
          <a:ext cx="0" cy="0"/>
          <a:chOff x="0" y="0"/>
          <a:chExt cx="0" cy="0"/>
        </a:xfrm>
      </p:grpSpPr>
      <p:pic>
        <p:nvPicPr>
          <p:cNvPr id="325" name="Picture 2" descr="Picture 2"/>
          <p:cNvPicPr>
            <a:picLocks noChangeAspect="1"/>
          </p:cNvPicPr>
          <p:nvPr/>
        </p:nvPicPr>
        <p:blipFill>
          <a:blip r:embed="rId2">
            <a:extLst/>
          </a:blip>
          <a:stretch>
            <a:fillRect/>
          </a:stretch>
        </p:blipFill>
        <p:spPr>
          <a:xfrm>
            <a:off x="10583" y="-3"/>
            <a:ext cx="10024535" cy="7518404"/>
          </a:xfrm>
          <a:prstGeom prst="rect">
            <a:avLst/>
          </a:prstGeom>
          <a:ln w="12700">
            <a:miter lim="400000"/>
          </a:ln>
        </p:spPr>
      </p:pic>
      <p:sp>
        <p:nvSpPr>
          <p:cNvPr id="326" name="Title Text"/>
          <p:cNvSpPr txBox="1"/>
          <p:nvPr>
            <p:ph type="title"/>
          </p:nvPr>
        </p:nvSpPr>
        <p:spPr>
          <a:xfrm>
            <a:off x="511809" y="511251"/>
            <a:ext cx="9022082" cy="1283141"/>
          </a:xfrm>
          <a:prstGeom prst="rect">
            <a:avLst/>
          </a:prstGeom>
        </p:spPr>
        <p:txBody>
          <a:bodyPr lIns="50122" tIns="50122" rIns="50122" bIns="50122"/>
          <a:lstStyle>
            <a:lvl1pPr algn="l" defTabSz="1002451">
              <a:defRPr sz="3000">
                <a:solidFill>
                  <a:srgbClr val="2F5897"/>
                </a:solidFill>
                <a:latin typeface="Trebuchet MS"/>
                <a:ea typeface="Trebuchet MS"/>
                <a:cs typeface="Trebuchet MS"/>
                <a:sym typeface="Trebuchet MS"/>
              </a:defRPr>
            </a:lvl1pPr>
          </a:lstStyle>
          <a:p>
            <a:pPr/>
            <a:r>
              <a:t>Title Text</a:t>
            </a:r>
          </a:p>
        </p:txBody>
      </p:sp>
      <p:sp>
        <p:nvSpPr>
          <p:cNvPr id="327" name="Body Level One…"/>
          <p:cNvSpPr txBox="1"/>
          <p:nvPr>
            <p:ph type="body" idx="1"/>
          </p:nvPr>
        </p:nvSpPr>
        <p:spPr>
          <a:xfrm>
            <a:off x="511809" y="2394748"/>
            <a:ext cx="9022082" cy="4138486"/>
          </a:xfrm>
          <a:prstGeom prst="rect">
            <a:avLst/>
          </a:prstGeom>
        </p:spPr>
        <p:txBody>
          <a:bodyPr lIns="50122" tIns="50122" rIns="50122" bIns="50122"/>
          <a:lstStyle>
            <a:lvl1pPr marL="363680" indent="-249380" defTabSz="1002451">
              <a:lnSpc>
                <a:spcPct val="100000"/>
              </a:lnSpc>
              <a:spcBef>
                <a:spcPts val="500"/>
              </a:spcBef>
              <a:buClr>
                <a:srgbClr val="58B7DD"/>
              </a:buClr>
              <a:tabLst/>
              <a:defRPr b="0" sz="2400">
                <a:solidFill>
                  <a:srgbClr val="011E40"/>
                </a:solidFill>
                <a:latin typeface="Trebuchet MS"/>
                <a:ea typeface="Trebuchet MS"/>
                <a:cs typeface="Trebuchet MS"/>
                <a:sym typeface="Trebuchet MS"/>
              </a:defRPr>
            </a:lvl1pPr>
            <a:lvl2pPr marL="685480" indent="-274319" defTabSz="1002451">
              <a:lnSpc>
                <a:spcPct val="100000"/>
              </a:lnSpc>
              <a:spcBef>
                <a:spcPts val="500"/>
              </a:spcBef>
              <a:buClr>
                <a:srgbClr val="58B7DD"/>
              </a:buClr>
              <a:tabLst/>
              <a:defRPr b="0" sz="2400">
                <a:solidFill>
                  <a:srgbClr val="011E40"/>
                </a:solidFill>
                <a:latin typeface="Trebuchet MS"/>
                <a:ea typeface="Trebuchet MS"/>
                <a:cs typeface="Trebuchet MS"/>
                <a:sym typeface="Trebuchet MS"/>
              </a:defRPr>
            </a:lvl2pPr>
            <a:lvl3pPr marL="1081087" indent="-304800" defTabSz="1002451">
              <a:lnSpc>
                <a:spcPct val="100000"/>
              </a:lnSpc>
              <a:spcBef>
                <a:spcPts val="500"/>
              </a:spcBef>
              <a:buClr>
                <a:srgbClr val="58B7DD"/>
              </a:buClr>
              <a:buChar char="•"/>
              <a:tabLst/>
              <a:defRPr b="0" sz="2400">
                <a:solidFill>
                  <a:srgbClr val="011E40"/>
                </a:solidFill>
                <a:latin typeface="Trebuchet MS"/>
                <a:ea typeface="Trebuchet MS"/>
                <a:cs typeface="Trebuchet MS"/>
                <a:sym typeface="Trebuchet MS"/>
              </a:defRPr>
            </a:lvl3pPr>
            <a:lvl4pPr marL="1393825" indent="-342900" defTabSz="1002451">
              <a:lnSpc>
                <a:spcPct val="100000"/>
              </a:lnSpc>
              <a:spcBef>
                <a:spcPts val="500"/>
              </a:spcBef>
              <a:buClr>
                <a:srgbClr val="58B7DD"/>
              </a:buClr>
              <a:buChar char="•"/>
              <a:tabLst/>
              <a:defRPr b="0" sz="2400">
                <a:solidFill>
                  <a:srgbClr val="011E40"/>
                </a:solidFill>
                <a:latin typeface="Trebuchet MS"/>
                <a:ea typeface="Trebuchet MS"/>
                <a:cs typeface="Trebuchet MS"/>
                <a:sym typeface="Trebuchet MS"/>
              </a:defRPr>
            </a:lvl4pPr>
            <a:lvl5pPr marL="1717448" indent="-391884" defTabSz="1002451">
              <a:lnSpc>
                <a:spcPct val="100000"/>
              </a:lnSpc>
              <a:spcBef>
                <a:spcPts val="500"/>
              </a:spcBef>
              <a:buClr>
                <a:srgbClr val="58B7DD"/>
              </a:buClr>
              <a:buChar char="•"/>
              <a:tabLst/>
              <a:defRPr b="0" sz="2400">
                <a:solidFill>
                  <a:srgbClr val="011E4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328" name="Text Placeholder 5"/>
          <p:cNvSpPr/>
          <p:nvPr>
            <p:ph type="body" sz="quarter" idx="13"/>
          </p:nvPr>
        </p:nvSpPr>
        <p:spPr>
          <a:xfrm>
            <a:off x="511809" y="1794392"/>
            <a:ext cx="9022082" cy="600361"/>
          </a:xfrm>
          <a:prstGeom prst="rect">
            <a:avLst/>
          </a:prstGeom>
        </p:spPr>
        <p:txBody>
          <a:bodyPr lIns="50122" tIns="50122" rIns="50122" bIns="50122"/>
          <a:lstStyle/>
          <a:p>
            <a:pPr/>
          </a:p>
        </p:txBody>
      </p:sp>
      <p:sp>
        <p:nvSpPr>
          <p:cNvPr id="329" name="Slide Number"/>
          <p:cNvSpPr txBox="1"/>
          <p:nvPr>
            <p:ph type="sldNum" sz="quarter" idx="2"/>
          </p:nvPr>
        </p:nvSpPr>
        <p:spPr>
          <a:xfrm>
            <a:off x="9314385" y="6903203"/>
            <a:ext cx="219506" cy="227245"/>
          </a:xfrm>
          <a:prstGeom prst="rect">
            <a:avLst/>
          </a:prstGeom>
        </p:spPr>
        <p:txBody>
          <a:bodyPr lIns="50122" tIns="50122" rIns="50122" bIns="50122"/>
          <a:lstStyle>
            <a:lvl1pPr defTabSz="501224">
              <a:defRPr>
                <a:solidFill>
                  <a:srgbClr val="88899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336" name="Picture 2" descr="Picture 2"/>
          <p:cNvPicPr>
            <a:picLocks noChangeAspect="1"/>
          </p:cNvPicPr>
          <p:nvPr/>
        </p:nvPicPr>
        <p:blipFill>
          <a:blip r:embed="rId2">
            <a:extLst/>
          </a:blip>
          <a:stretch>
            <a:fillRect/>
          </a:stretch>
        </p:blipFill>
        <p:spPr>
          <a:xfrm>
            <a:off x="10583" y="-3"/>
            <a:ext cx="10024535" cy="7518404"/>
          </a:xfrm>
          <a:prstGeom prst="rect">
            <a:avLst/>
          </a:prstGeom>
          <a:ln w="12700">
            <a:miter lim="400000"/>
          </a:ln>
        </p:spPr>
      </p:pic>
      <p:sp>
        <p:nvSpPr>
          <p:cNvPr id="337" name="Title Text"/>
          <p:cNvSpPr txBox="1"/>
          <p:nvPr>
            <p:ph type="title"/>
          </p:nvPr>
        </p:nvSpPr>
        <p:spPr>
          <a:xfrm>
            <a:off x="511809" y="511251"/>
            <a:ext cx="9022082" cy="1283141"/>
          </a:xfrm>
          <a:prstGeom prst="rect">
            <a:avLst/>
          </a:prstGeom>
        </p:spPr>
        <p:txBody>
          <a:bodyPr lIns="50122" tIns="50122" rIns="50122" bIns="50122"/>
          <a:lstStyle>
            <a:lvl1pPr algn="l" defTabSz="1002451">
              <a:defRPr sz="3000">
                <a:solidFill>
                  <a:srgbClr val="2F5897"/>
                </a:solidFill>
                <a:latin typeface="Trebuchet MS"/>
                <a:ea typeface="Trebuchet MS"/>
                <a:cs typeface="Trebuchet MS"/>
                <a:sym typeface="Trebuchet MS"/>
              </a:defRPr>
            </a:lvl1pPr>
          </a:lstStyle>
          <a:p>
            <a:pPr/>
            <a:r>
              <a:t>Title Text</a:t>
            </a:r>
          </a:p>
        </p:txBody>
      </p:sp>
      <p:sp>
        <p:nvSpPr>
          <p:cNvPr id="338" name="Body Level One…"/>
          <p:cNvSpPr txBox="1"/>
          <p:nvPr>
            <p:ph type="body" idx="1"/>
          </p:nvPr>
        </p:nvSpPr>
        <p:spPr>
          <a:xfrm>
            <a:off x="511809" y="1914406"/>
            <a:ext cx="9022082" cy="4618829"/>
          </a:xfrm>
          <a:prstGeom prst="rect">
            <a:avLst/>
          </a:prstGeom>
        </p:spPr>
        <p:txBody>
          <a:bodyPr lIns="50122" tIns="50122" rIns="50122" bIns="50122"/>
          <a:lstStyle>
            <a:lvl1pPr marL="363680" indent="-249380" defTabSz="1002451">
              <a:lnSpc>
                <a:spcPct val="100000"/>
              </a:lnSpc>
              <a:spcBef>
                <a:spcPts val="500"/>
              </a:spcBef>
              <a:buClr>
                <a:srgbClr val="58B7DD"/>
              </a:buClr>
              <a:tabLst/>
              <a:defRPr b="0" sz="2400">
                <a:solidFill>
                  <a:srgbClr val="011E40"/>
                </a:solidFill>
                <a:latin typeface="Trebuchet MS"/>
                <a:ea typeface="Trebuchet MS"/>
                <a:cs typeface="Trebuchet MS"/>
                <a:sym typeface="Trebuchet MS"/>
              </a:defRPr>
            </a:lvl1pPr>
            <a:lvl2pPr marL="685480" indent="-274319" defTabSz="1002451">
              <a:lnSpc>
                <a:spcPct val="100000"/>
              </a:lnSpc>
              <a:spcBef>
                <a:spcPts val="500"/>
              </a:spcBef>
              <a:buClr>
                <a:srgbClr val="58B7DD"/>
              </a:buClr>
              <a:tabLst/>
              <a:defRPr b="0" sz="2400">
                <a:solidFill>
                  <a:srgbClr val="011E40"/>
                </a:solidFill>
                <a:latin typeface="Trebuchet MS"/>
                <a:ea typeface="Trebuchet MS"/>
                <a:cs typeface="Trebuchet MS"/>
                <a:sym typeface="Trebuchet MS"/>
              </a:defRPr>
            </a:lvl2pPr>
            <a:lvl3pPr marL="1081087" indent="-304800" defTabSz="1002451">
              <a:lnSpc>
                <a:spcPct val="100000"/>
              </a:lnSpc>
              <a:spcBef>
                <a:spcPts val="500"/>
              </a:spcBef>
              <a:buClr>
                <a:srgbClr val="58B7DD"/>
              </a:buClr>
              <a:buChar char="•"/>
              <a:tabLst/>
              <a:defRPr b="0" sz="2400">
                <a:solidFill>
                  <a:srgbClr val="011E40"/>
                </a:solidFill>
                <a:latin typeface="Trebuchet MS"/>
                <a:ea typeface="Trebuchet MS"/>
                <a:cs typeface="Trebuchet MS"/>
                <a:sym typeface="Trebuchet MS"/>
              </a:defRPr>
            </a:lvl3pPr>
            <a:lvl4pPr marL="1393825" indent="-342900" defTabSz="1002451">
              <a:lnSpc>
                <a:spcPct val="100000"/>
              </a:lnSpc>
              <a:spcBef>
                <a:spcPts val="500"/>
              </a:spcBef>
              <a:buClr>
                <a:srgbClr val="58B7DD"/>
              </a:buClr>
              <a:buChar char="•"/>
              <a:tabLst/>
              <a:defRPr b="0" sz="2400">
                <a:solidFill>
                  <a:srgbClr val="011E40"/>
                </a:solidFill>
                <a:latin typeface="Trebuchet MS"/>
                <a:ea typeface="Trebuchet MS"/>
                <a:cs typeface="Trebuchet MS"/>
                <a:sym typeface="Trebuchet MS"/>
              </a:defRPr>
            </a:lvl4pPr>
            <a:lvl5pPr marL="1717448" indent="-391884" defTabSz="1002451">
              <a:lnSpc>
                <a:spcPct val="100000"/>
              </a:lnSpc>
              <a:spcBef>
                <a:spcPts val="500"/>
              </a:spcBef>
              <a:buClr>
                <a:srgbClr val="58B7DD"/>
              </a:buClr>
              <a:buChar char="•"/>
              <a:tabLst/>
              <a:defRPr b="0" sz="2400">
                <a:solidFill>
                  <a:srgbClr val="011E4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339" name="Slide Number"/>
          <p:cNvSpPr txBox="1"/>
          <p:nvPr>
            <p:ph type="sldNum" sz="quarter" idx="2"/>
          </p:nvPr>
        </p:nvSpPr>
        <p:spPr>
          <a:xfrm>
            <a:off x="9314385" y="6903203"/>
            <a:ext cx="219506" cy="227245"/>
          </a:xfrm>
          <a:prstGeom prst="rect">
            <a:avLst/>
          </a:prstGeom>
        </p:spPr>
        <p:txBody>
          <a:bodyPr lIns="50122" tIns="50122" rIns="50122" bIns="50122"/>
          <a:lstStyle>
            <a:lvl1pPr defTabSz="501224">
              <a:defRPr>
                <a:solidFill>
                  <a:srgbClr val="88899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346" name="Straight Connector 6"/>
          <p:cNvSpPr/>
          <p:nvPr/>
        </p:nvSpPr>
        <p:spPr>
          <a:xfrm>
            <a:off x="341998" y="954000"/>
            <a:ext cx="9356405" cy="1"/>
          </a:xfrm>
          <a:prstGeom prst="line">
            <a:avLst/>
          </a:prstGeom>
          <a:ln w="19050">
            <a:solidFill>
              <a:srgbClr val="969696"/>
            </a:solidFill>
          </a:ln>
        </p:spPr>
        <p:txBody>
          <a:bodyPr lIns="45718" tIns="45718" rIns="45718" bIns="45718"/>
          <a:lstStyle/>
          <a:p>
            <a:pPr>
              <a:defRPr>
                <a:latin typeface="+mj-lt"/>
                <a:ea typeface="+mj-ea"/>
                <a:cs typeface="+mj-cs"/>
                <a:sym typeface="Helvetica"/>
              </a:defRPr>
            </a:pPr>
          </a:p>
        </p:txBody>
      </p:sp>
      <p:sp>
        <p:nvSpPr>
          <p:cNvPr id="347" name="Straight Connector 8"/>
          <p:cNvSpPr/>
          <p:nvPr/>
        </p:nvSpPr>
        <p:spPr>
          <a:xfrm>
            <a:off x="341998" y="7189909"/>
            <a:ext cx="9356405" cy="1"/>
          </a:xfrm>
          <a:prstGeom prst="line">
            <a:avLst/>
          </a:prstGeom>
          <a:ln w="19050">
            <a:solidFill>
              <a:srgbClr val="969696"/>
            </a:solidFill>
          </a:ln>
        </p:spPr>
        <p:txBody>
          <a:bodyPr lIns="45718" tIns="45718" rIns="45718" bIns="45718"/>
          <a:lstStyle/>
          <a:p>
            <a:pPr>
              <a:defRPr>
                <a:latin typeface="+mj-lt"/>
                <a:ea typeface="+mj-ea"/>
                <a:cs typeface="+mj-cs"/>
                <a:sym typeface="Helvetica"/>
              </a:defRPr>
            </a:pPr>
          </a:p>
        </p:txBody>
      </p:sp>
      <p:sp>
        <p:nvSpPr>
          <p:cNvPr id="348" name="Rectangle 6"/>
          <p:cNvSpPr/>
          <p:nvPr/>
        </p:nvSpPr>
        <p:spPr>
          <a:xfrm>
            <a:off x="256307" y="7244452"/>
            <a:ext cx="2708570"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349" name="Rectangle 7"/>
          <p:cNvSpPr/>
          <p:nvPr/>
        </p:nvSpPr>
        <p:spPr>
          <a:xfrm>
            <a:off x="6871851" y="666428"/>
            <a:ext cx="2830949"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350" name="Straight Connector 8"/>
          <p:cNvSpPr/>
          <p:nvPr/>
        </p:nvSpPr>
        <p:spPr>
          <a:xfrm>
            <a:off x="342901" y="966163"/>
            <a:ext cx="9359898"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defRPr>
                <a:latin typeface="+mj-lt"/>
                <a:ea typeface="+mj-ea"/>
                <a:cs typeface="+mj-cs"/>
                <a:sym typeface="Helvetica"/>
              </a:defRPr>
            </a:pPr>
          </a:p>
        </p:txBody>
      </p:sp>
      <p:sp>
        <p:nvSpPr>
          <p:cNvPr id="351" name="Straight Connector 9"/>
          <p:cNvSpPr/>
          <p:nvPr/>
        </p:nvSpPr>
        <p:spPr>
          <a:xfrm>
            <a:off x="342901" y="7199234"/>
            <a:ext cx="9359898"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defRPr>
                <a:latin typeface="+mj-lt"/>
                <a:ea typeface="+mj-ea"/>
                <a:cs typeface="+mj-cs"/>
                <a:sym typeface="Helvetica"/>
              </a:defRPr>
            </a:pPr>
          </a:p>
        </p:txBody>
      </p:sp>
      <p:sp>
        <p:nvSpPr>
          <p:cNvPr id="35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53" name="Title Text"/>
          <p:cNvSpPr txBox="1"/>
          <p:nvPr>
            <p:ph type="title"/>
          </p:nvPr>
        </p:nvSpPr>
        <p:spPr>
          <a:prstGeom prst="rect">
            <a:avLst/>
          </a:prstGeom>
        </p:spPr>
        <p:txBody>
          <a:bodyPr/>
          <a:lstStyle/>
          <a:p>
            <a:pPr/>
            <a:r>
              <a:t>Title Text</a:t>
            </a:r>
          </a:p>
        </p:txBody>
      </p:sp>
      <p:sp>
        <p:nvSpPr>
          <p:cNvPr id="354" name="Slide Number"/>
          <p:cNvSpPr txBox="1"/>
          <p:nvPr>
            <p:ph type="sldNum" sz="quarter" idx="2"/>
          </p:nvPr>
        </p:nvSpPr>
        <p:spPr>
          <a:xfrm>
            <a:off x="9560918" y="7242509"/>
            <a:ext cx="141884" cy="1270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361" name="Title Text"/>
          <p:cNvSpPr txBox="1"/>
          <p:nvPr>
            <p:ph type="title"/>
          </p:nvPr>
        </p:nvSpPr>
        <p:spPr>
          <a:xfrm>
            <a:off x="1062037" y="3506854"/>
            <a:ext cx="7920002" cy="738677"/>
          </a:xfrm>
          <a:prstGeom prst="rect">
            <a:avLst/>
          </a:prstGeom>
        </p:spPr>
        <p:txBody>
          <a:bodyPr anchor="t"/>
          <a:lstStyle>
            <a:lvl1pPr>
              <a:spcBef>
                <a:spcPts val="1200"/>
              </a:spcBef>
              <a:defRPr sz="4800"/>
            </a:lvl1pPr>
          </a:lstStyle>
          <a:p>
            <a:pPr/>
            <a:r>
              <a:t>Title Text</a:t>
            </a:r>
          </a:p>
        </p:txBody>
      </p:sp>
      <p:sp>
        <p:nvSpPr>
          <p:cNvPr id="362" name="Body Level One…"/>
          <p:cNvSpPr txBox="1"/>
          <p:nvPr>
            <p:ph type="body" sz="quarter" idx="1"/>
          </p:nvPr>
        </p:nvSpPr>
        <p:spPr>
          <a:xfrm>
            <a:off x="1062037" y="4672162"/>
            <a:ext cx="7920002" cy="228663"/>
          </a:xfrm>
          <a:prstGeom prst="rect">
            <a:avLst/>
          </a:prstGeom>
        </p:spPr>
        <p:txBody>
          <a:bodyPr/>
          <a:lstStyle>
            <a:lvl1pPr marL="0" indent="0" algn="ctr">
              <a:spcBef>
                <a:spcPts val="200"/>
              </a:spcBef>
              <a:buSzTx/>
              <a:buFontTx/>
              <a:buNone/>
              <a:defRPr sz="1400"/>
            </a:lvl1pPr>
            <a:lvl2pPr marL="0" indent="0" algn="ctr">
              <a:spcBef>
                <a:spcPts val="200"/>
              </a:spcBef>
              <a:buSzTx/>
              <a:buFontTx/>
              <a:buNone/>
              <a:defRPr sz="1400"/>
            </a:lvl2pPr>
            <a:lvl3pPr marL="0" indent="0" algn="ctr">
              <a:spcBef>
                <a:spcPts val="200"/>
              </a:spcBef>
              <a:buSzTx/>
              <a:buFontTx/>
              <a:buNone/>
              <a:defRPr sz="1400"/>
            </a:lvl3pPr>
            <a:lvl4pPr marL="418526" indent="-418526" algn="ctr">
              <a:spcBef>
                <a:spcPts val="200"/>
              </a:spcBef>
              <a:buFontTx/>
              <a:buChar char="►"/>
              <a:defRPr sz="1400"/>
            </a:lvl4pPr>
            <a:lvl5pPr marL="779116" indent="-420380" algn="ctr">
              <a:spcBef>
                <a:spcPts val="200"/>
              </a:spcBef>
              <a:buFontTx/>
              <a:buChar char="―"/>
              <a:defRPr sz="1400"/>
            </a:lvl5pPr>
          </a:lstStyle>
          <a:p>
            <a:pPr/>
            <a:r>
              <a:t>Body Level One</a:t>
            </a:r>
          </a:p>
          <a:p>
            <a:pPr lvl="1"/>
            <a:r>
              <a:t>Body Level Two</a:t>
            </a:r>
          </a:p>
          <a:p>
            <a:pPr lvl="2"/>
            <a:r>
              <a:t>Body Level Three</a:t>
            </a:r>
          </a:p>
          <a:p>
            <a:pPr lvl="3"/>
            <a:r>
              <a:t>Body Level Four</a:t>
            </a:r>
          </a:p>
          <a:p>
            <a:pPr lvl="4"/>
            <a:r>
              <a:t>Body Level Five</a:t>
            </a:r>
          </a:p>
        </p:txBody>
      </p:sp>
      <p:sp>
        <p:nvSpPr>
          <p:cNvPr id="363" name="Straight Connector 6"/>
          <p:cNvSpPr/>
          <p:nvPr/>
        </p:nvSpPr>
        <p:spPr>
          <a:xfrm>
            <a:off x="1061999" y="1457998"/>
            <a:ext cx="7920002"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defRPr>
                <a:latin typeface="+mj-lt"/>
                <a:ea typeface="+mj-ea"/>
                <a:cs typeface="+mj-cs"/>
                <a:sym typeface="Helvetica"/>
              </a:defRPr>
            </a:pPr>
          </a:p>
        </p:txBody>
      </p:sp>
      <p:sp>
        <p:nvSpPr>
          <p:cNvPr id="364" name="Straight Connector 7"/>
          <p:cNvSpPr/>
          <p:nvPr/>
        </p:nvSpPr>
        <p:spPr>
          <a:xfrm>
            <a:off x="1061999" y="6062401"/>
            <a:ext cx="7920002" cy="1"/>
          </a:xfrm>
          <a:prstGeom prst="line">
            <a:avLst/>
          </a:prstGeom>
          <a:ln w="19050">
            <a:solidFill>
              <a:srgbClr val="969696"/>
            </a:solidFill>
          </a:ln>
        </p:spPr>
        <p:txBody>
          <a:bodyPr lIns="45718" tIns="45718" rIns="45718" bIns="45718"/>
          <a:lstStyle/>
          <a:p>
            <a:pPr>
              <a:defRPr>
                <a:latin typeface="+mj-lt"/>
                <a:ea typeface="+mj-ea"/>
                <a:cs typeface="+mj-cs"/>
                <a:sym typeface="Helvetica"/>
              </a:defRPr>
            </a:pPr>
          </a:p>
        </p:txBody>
      </p:sp>
      <p:sp>
        <p:nvSpPr>
          <p:cNvPr id="365" name="Straight Connector 9"/>
          <p:cNvSpPr/>
          <p:nvPr/>
        </p:nvSpPr>
        <p:spPr>
          <a:xfrm>
            <a:off x="1061999" y="6062401"/>
            <a:ext cx="7920002"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defRPr>
                <a:latin typeface="+mj-lt"/>
                <a:ea typeface="+mj-ea"/>
                <a:cs typeface="+mj-cs"/>
                <a:sym typeface="Helvetica"/>
              </a:defRPr>
            </a:pPr>
          </a:p>
        </p:txBody>
      </p:sp>
      <p:pic>
        <p:nvPicPr>
          <p:cNvPr id="366" name="Picture 12" descr="Picture 12"/>
          <p:cNvPicPr>
            <a:picLocks noChangeAspect="1"/>
          </p:cNvPicPr>
          <p:nvPr/>
        </p:nvPicPr>
        <p:blipFill>
          <a:blip r:embed="rId2">
            <a:extLst/>
          </a:blip>
          <a:stretch>
            <a:fillRect/>
          </a:stretch>
        </p:blipFill>
        <p:spPr>
          <a:xfrm>
            <a:off x="607134" y="1656638"/>
            <a:ext cx="8829731" cy="1850216"/>
          </a:xfrm>
          <a:prstGeom prst="rect">
            <a:avLst/>
          </a:prstGeom>
          <a:ln w="12700">
            <a:miter lim="400000"/>
          </a:ln>
        </p:spPr>
      </p:pic>
      <p:sp>
        <p:nvSpPr>
          <p:cNvPr id="367" name="Slide Number"/>
          <p:cNvSpPr txBox="1"/>
          <p:nvPr>
            <p:ph type="sldNum" sz="quarter" idx="2"/>
          </p:nvPr>
        </p:nvSpPr>
        <p:spPr>
          <a:xfrm>
            <a:off x="7199417" y="6904942"/>
            <a:ext cx="2344010" cy="127001"/>
          </a:xfrm>
          <a:prstGeom prst="rect">
            <a:avLst/>
          </a:prstGeom>
          <a:solidFill>
            <a:srgbClr val="FFFFFF"/>
          </a:solidFill>
        </p:spPr>
        <p:txBody>
          <a:bodyPr wrap="square"/>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41" name="Title Text"/>
          <p:cNvSpPr txBox="1"/>
          <p:nvPr>
            <p:ph type="title"/>
          </p:nvPr>
        </p:nvSpPr>
        <p:spPr>
          <a:xfrm>
            <a:off x="1062037" y="3032680"/>
            <a:ext cx="7920002" cy="738665"/>
          </a:xfrm>
          <a:prstGeom prst="rect">
            <a:avLst/>
          </a:prstGeom>
        </p:spPr>
        <p:txBody>
          <a:bodyPr anchor="b"/>
          <a:lstStyle>
            <a:lvl1pPr>
              <a:defRPr sz="4800"/>
            </a:lvl1pPr>
          </a:lstStyle>
          <a:p>
            <a:pPr/>
            <a:r>
              <a:t>Title Text</a:t>
            </a:r>
          </a:p>
        </p:txBody>
      </p:sp>
      <p:sp>
        <p:nvSpPr>
          <p:cNvPr id="42" name="Body Level One…"/>
          <p:cNvSpPr txBox="1"/>
          <p:nvPr>
            <p:ph type="body" sz="quarter" idx="1"/>
          </p:nvPr>
        </p:nvSpPr>
        <p:spPr>
          <a:xfrm>
            <a:off x="1065524" y="4038058"/>
            <a:ext cx="7920002" cy="230487"/>
          </a:xfrm>
          <a:prstGeom prst="rect">
            <a:avLst/>
          </a:prstGeom>
        </p:spPr>
        <p:txBody>
          <a:bodyPr/>
          <a:lstStyle>
            <a:lvl1pPr algn="ctr">
              <a:defRPr sz="1400"/>
            </a:lvl1pPr>
            <a:lvl2pPr algn="ctr">
              <a:defRPr sz="1400"/>
            </a:lvl2pPr>
            <a:lvl3pPr marL="660400" indent="-200025" algn="ctr">
              <a:defRPr sz="1400"/>
            </a:lvl3pPr>
            <a:lvl4pPr marL="998537" indent="-200025" algn="ctr">
              <a:defRPr sz="1400"/>
            </a:lvl4pPr>
            <a:lvl5pPr marL="1344612" indent="-200025" algn="ctr">
              <a:defRPr sz="1400"/>
            </a:lvl5pPr>
          </a:lstStyle>
          <a:p>
            <a:pPr/>
            <a:r>
              <a:t>Body Level One</a:t>
            </a:r>
          </a:p>
          <a:p>
            <a:pPr lvl="1"/>
            <a:r>
              <a:t>Body Level Two</a:t>
            </a:r>
          </a:p>
          <a:p>
            <a:pPr lvl="2"/>
            <a:r>
              <a:t>Body Level Three</a:t>
            </a:r>
          </a:p>
          <a:p>
            <a:pPr lvl="3"/>
            <a:r>
              <a:t>Body Level Four</a:t>
            </a:r>
          </a:p>
          <a:p>
            <a:pPr lvl="4"/>
            <a:r>
              <a:t>Body Level Five</a:t>
            </a:r>
          </a:p>
        </p:txBody>
      </p:sp>
      <p:sp>
        <p:nvSpPr>
          <p:cNvPr id="43" name="Straight Connector 6"/>
          <p:cNvSpPr/>
          <p:nvPr/>
        </p:nvSpPr>
        <p:spPr>
          <a:xfrm>
            <a:off x="1061999" y="1457998"/>
            <a:ext cx="7920002"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44" name="Straight Connector 7"/>
          <p:cNvSpPr/>
          <p:nvPr/>
        </p:nvSpPr>
        <p:spPr>
          <a:xfrm>
            <a:off x="1061999" y="6062401"/>
            <a:ext cx="7920002"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45" name="Slide Number"/>
          <p:cNvSpPr txBox="1"/>
          <p:nvPr>
            <p:ph type="sldNum" sz="quarter" idx="2"/>
          </p:nvPr>
        </p:nvSpPr>
        <p:spPr>
          <a:xfrm>
            <a:off x="8836522" y="7004410"/>
            <a:ext cx="141884" cy="1270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5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3" name="Title Text"/>
          <p:cNvSpPr txBox="1"/>
          <p:nvPr>
            <p:ph type="title"/>
          </p:nvPr>
        </p:nvSpPr>
        <p:spPr>
          <a:prstGeom prst="rect">
            <a:avLst/>
          </a:prstGeom>
        </p:spPr>
        <p:txBody>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61" name="Straight Connector 6"/>
          <p:cNvSpPr/>
          <p:nvPr/>
        </p:nvSpPr>
        <p:spPr>
          <a:xfrm>
            <a:off x="341998" y="954000"/>
            <a:ext cx="9356405" cy="1"/>
          </a:xfrm>
          <a:prstGeom prst="line">
            <a:avLst/>
          </a:prstGeom>
          <a:ln w="19050">
            <a:solidFill>
              <a:srgbClr val="969696"/>
            </a:solidFill>
          </a:ln>
        </p:spPr>
        <p:txBody>
          <a:bodyPr lIns="45718" tIns="45718" rIns="45718" bIns="45718"/>
          <a:lstStyle/>
          <a:p>
            <a:pPr/>
          </a:p>
        </p:txBody>
      </p:sp>
      <p:sp>
        <p:nvSpPr>
          <p:cNvPr id="62" name="Straight Connector 8"/>
          <p:cNvSpPr/>
          <p:nvPr/>
        </p:nvSpPr>
        <p:spPr>
          <a:xfrm>
            <a:off x="341998" y="7189909"/>
            <a:ext cx="9356405" cy="1"/>
          </a:xfrm>
          <a:prstGeom prst="line">
            <a:avLst/>
          </a:prstGeom>
          <a:ln w="19050">
            <a:solidFill>
              <a:srgbClr val="969696"/>
            </a:solidFill>
          </a:ln>
        </p:spPr>
        <p:txBody>
          <a:bodyPr lIns="45718" tIns="45718" rIns="45718" bIns="45718"/>
          <a:lstStyle/>
          <a:p>
            <a:pPr/>
          </a:p>
        </p:txBody>
      </p:sp>
      <p:sp>
        <p:nvSpPr>
          <p:cNvPr id="63" name="Body Level One…"/>
          <p:cNvSpPr txBox="1"/>
          <p:nvPr>
            <p:ph type="body" sz="half" idx="1"/>
          </p:nvPr>
        </p:nvSpPr>
        <p:spPr>
          <a:xfrm>
            <a:off x="342900" y="1892343"/>
            <a:ext cx="4608003" cy="5038684"/>
          </a:xfrm>
          <a:prstGeom prst="rect">
            <a:avLst/>
          </a:prstGeom>
        </p:spPr>
        <p:txBody>
          <a:bodyPr/>
          <a:lstStyle>
            <a:lvl3pPr marL="860425" indent="-400050"/>
            <a:lvl4pPr marL="1198562" indent="-400050"/>
            <a:lvl5pPr marL="1544637" indent="-400050"/>
          </a:lstStyle>
          <a:p>
            <a:pPr/>
            <a:r>
              <a:t>Body Level One</a:t>
            </a:r>
          </a:p>
          <a:p>
            <a:pPr lvl="1"/>
            <a:r>
              <a:t>Body Level Two</a:t>
            </a:r>
          </a:p>
          <a:p>
            <a:pPr lvl="2"/>
            <a:r>
              <a:t>Body Level Three</a:t>
            </a:r>
          </a:p>
          <a:p>
            <a:pPr lvl="3"/>
            <a:r>
              <a:t>Body Level Four</a:t>
            </a:r>
          </a:p>
          <a:p>
            <a:pPr lvl="4"/>
            <a:r>
              <a:t>Body Level Five</a:t>
            </a:r>
          </a:p>
        </p:txBody>
      </p:sp>
      <p:sp>
        <p:nvSpPr>
          <p:cNvPr id="64" name="Rectangle 7"/>
          <p:cNvSpPr/>
          <p:nvPr/>
        </p:nvSpPr>
        <p:spPr>
          <a:xfrm>
            <a:off x="256307" y="7244452"/>
            <a:ext cx="2708570"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65" name="Rectangle 8"/>
          <p:cNvSpPr/>
          <p:nvPr/>
        </p:nvSpPr>
        <p:spPr>
          <a:xfrm>
            <a:off x="6871851" y="666428"/>
            <a:ext cx="2830949"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66" name="Straight Connector 9"/>
          <p:cNvSpPr/>
          <p:nvPr/>
        </p:nvSpPr>
        <p:spPr>
          <a:xfrm>
            <a:off x="342901" y="973090"/>
            <a:ext cx="9359898"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67" name="Straight Connector 10"/>
          <p:cNvSpPr/>
          <p:nvPr/>
        </p:nvSpPr>
        <p:spPr>
          <a:xfrm>
            <a:off x="335465" y="7195963"/>
            <a:ext cx="9359898"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pic>
        <p:nvPicPr>
          <p:cNvPr id="68" name="Picture 12" descr="Picture 12"/>
          <p:cNvPicPr>
            <a:picLocks noChangeAspect="1"/>
          </p:cNvPicPr>
          <p:nvPr/>
        </p:nvPicPr>
        <p:blipFill>
          <a:blip r:embed="rId2">
            <a:extLst/>
          </a:blip>
          <a:stretch>
            <a:fillRect/>
          </a:stretch>
        </p:blipFill>
        <p:spPr>
          <a:xfrm>
            <a:off x="3010492" y="62753"/>
            <a:ext cx="4018366" cy="842022"/>
          </a:xfrm>
          <a:prstGeom prst="rect">
            <a:avLst/>
          </a:prstGeom>
          <a:ln w="12700">
            <a:miter lim="400000"/>
          </a:ln>
        </p:spPr>
      </p:pic>
      <p:sp>
        <p:nvSpPr>
          <p:cNvPr id="69" name="Title Text"/>
          <p:cNvSpPr txBox="1"/>
          <p:nvPr>
            <p:ph type="title"/>
          </p:nvPr>
        </p:nvSpPr>
        <p:spPr>
          <a:xfrm>
            <a:off x="341313" y="1071562"/>
            <a:ext cx="8061326" cy="722313"/>
          </a:xfrm>
          <a:prstGeom prst="rect">
            <a:avLst/>
          </a:prstGeom>
        </p:spPr>
        <p:txBody>
          <a:bodyPr anchor="b"/>
          <a:lstStyle>
            <a:lvl1pPr algn="l">
              <a:defRPr sz="1800" u="sng">
                <a:solidFill>
                  <a:schemeClr val="accent1"/>
                </a:solidFill>
              </a:defRPr>
            </a:lvl1pPr>
          </a:lstStyle>
          <a:p>
            <a:pPr/>
            <a:r>
              <a:t>Title Text</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77" name="Straight Connector 6"/>
          <p:cNvSpPr/>
          <p:nvPr/>
        </p:nvSpPr>
        <p:spPr>
          <a:xfrm>
            <a:off x="341998" y="954000"/>
            <a:ext cx="9356405" cy="1"/>
          </a:xfrm>
          <a:prstGeom prst="line">
            <a:avLst/>
          </a:prstGeom>
          <a:ln w="19050">
            <a:solidFill>
              <a:srgbClr val="969696"/>
            </a:solidFill>
          </a:ln>
        </p:spPr>
        <p:txBody>
          <a:bodyPr lIns="45718" tIns="45718" rIns="45718" bIns="45718"/>
          <a:lstStyle/>
          <a:p>
            <a:pPr/>
          </a:p>
        </p:txBody>
      </p:sp>
      <p:sp>
        <p:nvSpPr>
          <p:cNvPr id="78" name="Straight Connector 8"/>
          <p:cNvSpPr/>
          <p:nvPr/>
        </p:nvSpPr>
        <p:spPr>
          <a:xfrm>
            <a:off x="341998" y="7189909"/>
            <a:ext cx="9356405" cy="1"/>
          </a:xfrm>
          <a:prstGeom prst="line">
            <a:avLst/>
          </a:prstGeom>
          <a:ln w="19050">
            <a:solidFill>
              <a:srgbClr val="969696"/>
            </a:solidFill>
          </a:ln>
        </p:spPr>
        <p:txBody>
          <a:bodyPr lIns="45718" tIns="45718" rIns="45718" bIns="45718"/>
          <a:lstStyle/>
          <a:p>
            <a:pPr/>
          </a:p>
        </p:txBody>
      </p:sp>
      <p:sp>
        <p:nvSpPr>
          <p:cNvPr id="79" name="Rectangle 5"/>
          <p:cNvSpPr/>
          <p:nvPr/>
        </p:nvSpPr>
        <p:spPr>
          <a:xfrm>
            <a:off x="256307" y="7244452"/>
            <a:ext cx="2708570"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80" name="Rectangle 6"/>
          <p:cNvSpPr/>
          <p:nvPr/>
        </p:nvSpPr>
        <p:spPr>
          <a:xfrm>
            <a:off x="6871851" y="666428"/>
            <a:ext cx="2830949"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81" name="Straight Connector 7"/>
          <p:cNvSpPr/>
          <p:nvPr/>
        </p:nvSpPr>
        <p:spPr>
          <a:xfrm>
            <a:off x="342901" y="973090"/>
            <a:ext cx="9359898"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82" name="Straight Connector 8"/>
          <p:cNvSpPr/>
          <p:nvPr/>
        </p:nvSpPr>
        <p:spPr>
          <a:xfrm>
            <a:off x="335465" y="7195963"/>
            <a:ext cx="9359898"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pic>
        <p:nvPicPr>
          <p:cNvPr id="83" name="Picture 10" descr="Picture 10"/>
          <p:cNvPicPr>
            <a:picLocks noChangeAspect="1"/>
          </p:cNvPicPr>
          <p:nvPr/>
        </p:nvPicPr>
        <p:blipFill>
          <a:blip r:embed="rId2">
            <a:extLst/>
          </a:blip>
          <a:stretch>
            <a:fillRect/>
          </a:stretch>
        </p:blipFill>
        <p:spPr>
          <a:xfrm>
            <a:off x="3010492" y="62753"/>
            <a:ext cx="4018366" cy="842022"/>
          </a:xfrm>
          <a:prstGeom prst="rect">
            <a:avLst/>
          </a:prstGeom>
          <a:ln w="12700">
            <a:miter lim="400000"/>
          </a:ln>
        </p:spPr>
      </p:pic>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ne Pager - 2 Columns">
    <p:spTree>
      <p:nvGrpSpPr>
        <p:cNvPr id="1" name=""/>
        <p:cNvGrpSpPr/>
        <p:nvPr/>
      </p:nvGrpSpPr>
      <p:grpSpPr>
        <a:xfrm>
          <a:off x="0" y="0"/>
          <a:ext cx="0" cy="0"/>
          <a:chOff x="0" y="0"/>
          <a:chExt cx="0" cy="0"/>
        </a:xfrm>
      </p:grpSpPr>
      <p:sp>
        <p:nvSpPr>
          <p:cNvPr id="91" name="Straight Connector 6"/>
          <p:cNvSpPr/>
          <p:nvPr/>
        </p:nvSpPr>
        <p:spPr>
          <a:xfrm>
            <a:off x="341998" y="954000"/>
            <a:ext cx="9356405" cy="1"/>
          </a:xfrm>
          <a:prstGeom prst="line">
            <a:avLst/>
          </a:prstGeom>
          <a:ln w="19050">
            <a:solidFill>
              <a:srgbClr val="969696"/>
            </a:solidFill>
          </a:ln>
        </p:spPr>
        <p:txBody>
          <a:bodyPr lIns="45718" tIns="45718" rIns="45718" bIns="45718"/>
          <a:lstStyle/>
          <a:p>
            <a:pPr/>
          </a:p>
        </p:txBody>
      </p:sp>
      <p:sp>
        <p:nvSpPr>
          <p:cNvPr id="92" name="Straight Connector 8"/>
          <p:cNvSpPr/>
          <p:nvPr/>
        </p:nvSpPr>
        <p:spPr>
          <a:xfrm>
            <a:off x="341998" y="7189909"/>
            <a:ext cx="9356405" cy="1"/>
          </a:xfrm>
          <a:prstGeom prst="line">
            <a:avLst/>
          </a:prstGeom>
          <a:ln w="19050">
            <a:solidFill>
              <a:srgbClr val="969696"/>
            </a:solidFill>
          </a:ln>
        </p:spPr>
        <p:txBody>
          <a:bodyPr lIns="45718" tIns="45718" rIns="45718" bIns="45718"/>
          <a:lstStyle/>
          <a:p>
            <a:pPr/>
          </a:p>
        </p:txBody>
      </p:sp>
      <p:sp>
        <p:nvSpPr>
          <p:cNvPr id="93" name="Body Level One…"/>
          <p:cNvSpPr txBox="1"/>
          <p:nvPr>
            <p:ph type="body" sz="quarter" idx="1"/>
          </p:nvPr>
        </p:nvSpPr>
        <p:spPr>
          <a:xfrm>
            <a:off x="342899" y="2129433"/>
            <a:ext cx="1728000" cy="4799154"/>
          </a:xfrm>
          <a:prstGeom prst="rect">
            <a:avLst/>
          </a:prstGeom>
        </p:spPr>
        <p:txBody>
          <a:bodyPr lIns="46798" tIns="46798" rIns="46798" bIns="46798"/>
          <a:lstStyle>
            <a:lvl1pPr>
              <a:spcBef>
                <a:spcPts val="1200"/>
              </a:spcBef>
              <a:defRPr sz="1000"/>
            </a:lvl1pPr>
            <a:lvl2pPr>
              <a:spcBef>
                <a:spcPts val="1200"/>
              </a:spcBef>
              <a:defRPr sz="1000"/>
            </a:lvl2pPr>
            <a:lvl3pPr marL="0" indent="0">
              <a:spcBef>
                <a:spcPts val="1200"/>
              </a:spcBef>
              <a:buSzTx/>
              <a:buNone/>
              <a:defRPr sz="1000"/>
            </a:lvl3pPr>
            <a:lvl4pPr marL="358756" indent="-358756">
              <a:spcBef>
                <a:spcPts val="1200"/>
              </a:spcBef>
              <a:buChar char="►"/>
              <a:defRPr sz="1000"/>
            </a:lvl4pPr>
            <a:lvl5pPr marL="0" indent="0">
              <a:spcBef>
                <a:spcPts val="1200"/>
              </a:spcBef>
              <a:buSzTx/>
              <a:buNone/>
              <a:defRPr sz="1000"/>
            </a:lvl5pPr>
          </a:lstStyle>
          <a:p>
            <a:pPr/>
            <a:r>
              <a:t>Body Level One</a:t>
            </a:r>
          </a:p>
          <a:p>
            <a:pPr lvl="1"/>
            <a:r>
              <a:t>Body Level Two</a:t>
            </a:r>
          </a:p>
          <a:p>
            <a:pPr lvl="2"/>
            <a:r>
              <a:t>Body Level Three</a:t>
            </a:r>
          </a:p>
          <a:p>
            <a:pPr lvl="3"/>
            <a:r>
              <a:t>Body Level Four</a:t>
            </a:r>
          </a:p>
          <a:p>
            <a:pPr lvl="4"/>
            <a:r>
              <a:t>Body Level Five</a:t>
            </a:r>
          </a:p>
        </p:txBody>
      </p:sp>
      <p:graphicFrame>
        <p:nvGraphicFramePr>
          <p:cNvPr id="94" name="Table 5"/>
          <p:cNvGraphicFramePr/>
          <p:nvPr/>
        </p:nvGraphicFramePr>
        <p:xfrm>
          <a:off x="342896" y="1912479"/>
          <a:ext cx="9359904" cy="5058313"/>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738995"/>
                <a:gridCol w="7620906"/>
              </a:tblGrid>
              <a:tr h="243840">
                <a:tc>
                  <a:txBody>
                    <a:bodyPr/>
                    <a:lstStyle/>
                    <a:p>
                      <a:pPr algn="l" defTabSz="1003908">
                        <a:defRPr b="0" sz="1800">
                          <a:solidFill>
                            <a:srgbClr val="000000"/>
                          </a:solidFill>
                        </a:defRPr>
                      </a:pPr>
                      <a:r>
                        <a:rPr b="1" sz="1000">
                          <a:solidFill>
                            <a:srgbClr val="FFFFFF"/>
                          </a:solidFill>
                        </a:rPr>
                        <a:t>Candidate</a:t>
                      </a:r>
                    </a:p>
                  </a:txBody>
                  <a:tcPr marL="45720" marR="45720" marT="45720" marB="45720" anchor="t" anchorCtr="0" horzOverflow="overflow">
                    <a:lnL>
                      <a:solidFill>
                        <a:srgbClr val="183358"/>
                      </a:solidFill>
                    </a:lnL>
                    <a:lnR w="12700">
                      <a:miter lim="400000"/>
                    </a:lnR>
                    <a:lnT>
                      <a:solidFill>
                        <a:srgbClr val="183358"/>
                      </a:solidFill>
                    </a:lnT>
                    <a:lnB>
                      <a:solidFill>
                        <a:srgbClr val="183358"/>
                      </a:solidFill>
                    </a:lnB>
                  </a:tcPr>
                </a:tc>
                <a:tc>
                  <a:txBody>
                    <a:bodyPr/>
                    <a:lstStyle/>
                    <a:p>
                      <a:pPr algn="l" defTabSz="1003908">
                        <a:defRPr b="0" sz="1800">
                          <a:solidFill>
                            <a:srgbClr val="000000"/>
                          </a:solidFill>
                        </a:defRPr>
                      </a:pPr>
                      <a:r>
                        <a:rPr b="1" sz="1000">
                          <a:solidFill>
                            <a:srgbClr val="FFFFFF"/>
                          </a:solidFill>
                        </a:rPr>
                        <a:t>Career Summary</a:t>
                      </a:r>
                    </a:p>
                  </a:txBody>
                  <a:tcPr marL="45720" marR="45720" marT="45720" marB="45720" anchor="t" anchorCtr="0" horzOverflow="overflow">
                    <a:lnL w="12700">
                      <a:miter lim="400000"/>
                    </a:lnL>
                    <a:lnR>
                      <a:solidFill>
                        <a:srgbClr val="183358"/>
                      </a:solidFill>
                    </a:lnR>
                    <a:lnT>
                      <a:solidFill>
                        <a:srgbClr val="183358"/>
                      </a:solidFill>
                    </a:lnT>
                    <a:lnB>
                      <a:solidFill>
                        <a:srgbClr val="183358"/>
                      </a:solidFill>
                    </a:lnB>
                  </a:tcPr>
                </a:tc>
              </a:tr>
              <a:tr h="4814470">
                <a:tc>
                  <a:txBody>
                    <a:bodyPr/>
                    <a:lstStyle/>
                    <a:p>
                      <a:pPr algn="l" defTabSz="1003908">
                        <a:defRPr sz="1000"/>
                      </a:pPr>
                    </a:p>
                  </a:txBody>
                  <a:tcPr marL="45720" marR="45720" marT="45720" marB="45720" anchor="t" anchorCtr="0" horzOverflow="overflow">
                    <a:lnL>
                      <a:solidFill>
                        <a:srgbClr val="183358"/>
                      </a:solidFill>
                    </a:lnL>
                    <a:lnR w="12700">
                      <a:miter lim="400000"/>
                    </a:lnR>
                    <a:lnT>
                      <a:solidFill>
                        <a:srgbClr val="183358"/>
                      </a:solidFill>
                    </a:lnT>
                    <a:lnB>
                      <a:solidFill>
                        <a:srgbClr val="183358"/>
                      </a:solidFill>
                    </a:lnB>
                    <a:noFill/>
                  </a:tcPr>
                </a:tc>
                <a:tc>
                  <a:txBody>
                    <a:bodyPr/>
                    <a:lstStyle/>
                    <a:p>
                      <a:pPr algn="l" defTabSz="1003908">
                        <a:defRPr sz="1000"/>
                      </a:pPr>
                    </a:p>
                  </a:txBody>
                  <a:tcPr marL="45720" marR="45720" marT="45720" marB="45720" anchor="t" anchorCtr="0" horzOverflow="overflow">
                    <a:lnL w="12700">
                      <a:miter lim="400000"/>
                    </a:lnL>
                    <a:lnR>
                      <a:solidFill>
                        <a:srgbClr val="183358"/>
                      </a:solidFill>
                    </a:lnR>
                    <a:lnT>
                      <a:solidFill>
                        <a:srgbClr val="183358"/>
                      </a:solidFill>
                    </a:lnT>
                    <a:lnB>
                      <a:solidFill>
                        <a:srgbClr val="183358"/>
                      </a:solidFill>
                    </a:lnB>
                    <a:noFill/>
                  </a:tcPr>
                </a:tc>
              </a:tr>
            </a:tbl>
          </a:graphicData>
        </a:graphic>
      </p:graphicFrame>
      <p:sp>
        <p:nvSpPr>
          <p:cNvPr id="95" name="Text Placeholder 10"/>
          <p:cNvSpPr/>
          <p:nvPr>
            <p:ph type="body" idx="13"/>
          </p:nvPr>
        </p:nvSpPr>
        <p:spPr>
          <a:xfrm>
            <a:off x="2070797" y="2129433"/>
            <a:ext cx="7632004" cy="4799154"/>
          </a:xfrm>
          <a:prstGeom prst="rect">
            <a:avLst/>
          </a:prstGeom>
        </p:spPr>
        <p:txBody>
          <a:bodyPr lIns="46798" tIns="46798" rIns="46798" bIns="46798"/>
          <a:lstStyle/>
          <a:p>
            <a:pPr/>
          </a:p>
        </p:txBody>
      </p:sp>
      <p:sp>
        <p:nvSpPr>
          <p:cNvPr id="96" name="Rectangle 8"/>
          <p:cNvSpPr/>
          <p:nvPr/>
        </p:nvSpPr>
        <p:spPr>
          <a:xfrm>
            <a:off x="256307" y="7244452"/>
            <a:ext cx="2708570"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97" name="Rectangle 9"/>
          <p:cNvSpPr/>
          <p:nvPr/>
        </p:nvSpPr>
        <p:spPr>
          <a:xfrm>
            <a:off x="6871851" y="666428"/>
            <a:ext cx="2830949"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98" name="Straight Connector 12"/>
          <p:cNvSpPr/>
          <p:nvPr/>
        </p:nvSpPr>
        <p:spPr>
          <a:xfrm>
            <a:off x="342901" y="973090"/>
            <a:ext cx="9359898"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99" name="Straight Connector 13"/>
          <p:cNvSpPr/>
          <p:nvPr/>
        </p:nvSpPr>
        <p:spPr>
          <a:xfrm>
            <a:off x="335465" y="7195963"/>
            <a:ext cx="9359898"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00" name="Title 1"/>
          <p:cNvSpPr txBox="1"/>
          <p:nvPr/>
        </p:nvSpPr>
        <p:spPr>
          <a:xfrm>
            <a:off x="341313" y="1514474"/>
            <a:ext cx="8061326"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defRPr sz="1800">
                <a:solidFill>
                  <a:schemeClr val="accent1"/>
                </a:solidFill>
              </a:defRPr>
            </a:lvl1pPr>
          </a:lstStyle>
          <a:p>
            <a:pPr/>
            <a:r>
              <a:t>Click to edit Master title style</a:t>
            </a:r>
          </a:p>
        </p:txBody>
      </p:sp>
      <p:pic>
        <p:nvPicPr>
          <p:cNvPr id="101" name="Picture 15" descr="Picture 15"/>
          <p:cNvPicPr>
            <a:picLocks noChangeAspect="1"/>
          </p:cNvPicPr>
          <p:nvPr/>
        </p:nvPicPr>
        <p:blipFill>
          <a:blip r:embed="rId2">
            <a:extLst/>
          </a:blip>
          <a:stretch>
            <a:fillRect/>
          </a:stretch>
        </p:blipFill>
        <p:spPr>
          <a:xfrm>
            <a:off x="3010492" y="62753"/>
            <a:ext cx="4018366" cy="842022"/>
          </a:xfrm>
          <a:prstGeom prst="rect">
            <a:avLst/>
          </a:prstGeom>
          <a:ln w="12700">
            <a:miter lim="400000"/>
          </a:ln>
        </p:spPr>
      </p:pic>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ne Pager - 3 Columns">
    <p:spTree>
      <p:nvGrpSpPr>
        <p:cNvPr id="1" name=""/>
        <p:cNvGrpSpPr/>
        <p:nvPr/>
      </p:nvGrpSpPr>
      <p:grpSpPr>
        <a:xfrm>
          <a:off x="0" y="0"/>
          <a:ext cx="0" cy="0"/>
          <a:chOff x="0" y="0"/>
          <a:chExt cx="0" cy="0"/>
        </a:xfrm>
      </p:grpSpPr>
      <p:sp>
        <p:nvSpPr>
          <p:cNvPr id="109" name="Straight Connector 6"/>
          <p:cNvSpPr/>
          <p:nvPr/>
        </p:nvSpPr>
        <p:spPr>
          <a:xfrm>
            <a:off x="341998" y="954000"/>
            <a:ext cx="9356405" cy="1"/>
          </a:xfrm>
          <a:prstGeom prst="line">
            <a:avLst/>
          </a:prstGeom>
          <a:ln w="19050">
            <a:solidFill>
              <a:srgbClr val="969696"/>
            </a:solidFill>
          </a:ln>
        </p:spPr>
        <p:txBody>
          <a:bodyPr lIns="45718" tIns="45718" rIns="45718" bIns="45718"/>
          <a:lstStyle/>
          <a:p>
            <a:pPr/>
          </a:p>
        </p:txBody>
      </p:sp>
      <p:sp>
        <p:nvSpPr>
          <p:cNvPr id="110" name="Straight Connector 8"/>
          <p:cNvSpPr/>
          <p:nvPr/>
        </p:nvSpPr>
        <p:spPr>
          <a:xfrm>
            <a:off x="341998" y="7189909"/>
            <a:ext cx="9356405" cy="1"/>
          </a:xfrm>
          <a:prstGeom prst="line">
            <a:avLst/>
          </a:prstGeom>
          <a:ln w="19050">
            <a:solidFill>
              <a:srgbClr val="969696"/>
            </a:solidFill>
          </a:ln>
        </p:spPr>
        <p:txBody>
          <a:bodyPr lIns="45718" tIns="45718" rIns="45718" bIns="45718"/>
          <a:lstStyle/>
          <a:p>
            <a:pPr/>
          </a:p>
        </p:txBody>
      </p:sp>
      <p:graphicFrame>
        <p:nvGraphicFramePr>
          <p:cNvPr id="111" name="Table 5"/>
          <p:cNvGraphicFramePr/>
          <p:nvPr/>
        </p:nvGraphicFramePr>
        <p:xfrm>
          <a:off x="342900" y="1912479"/>
          <a:ext cx="9359904" cy="5061216"/>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738994"/>
                <a:gridCol w="4890407"/>
                <a:gridCol w="2730502"/>
              </a:tblGrid>
              <a:tr h="247196">
                <a:tc>
                  <a:txBody>
                    <a:bodyPr/>
                    <a:lstStyle/>
                    <a:p>
                      <a:pPr algn="l" defTabSz="1003908">
                        <a:defRPr b="0" sz="1800">
                          <a:solidFill>
                            <a:srgbClr val="000000"/>
                          </a:solidFill>
                        </a:defRPr>
                      </a:pPr>
                      <a:r>
                        <a:rPr b="1" sz="1000">
                          <a:solidFill>
                            <a:srgbClr val="FFFFFF"/>
                          </a:solidFill>
                        </a:rPr>
                        <a:t>Candidate</a:t>
                      </a:r>
                    </a:p>
                  </a:txBody>
                  <a:tcPr marL="45720" marR="45720" marT="45720" marB="45720" anchor="t" anchorCtr="0" horzOverflow="overflow">
                    <a:lnL>
                      <a:solidFill>
                        <a:srgbClr val="183358"/>
                      </a:solidFill>
                    </a:lnL>
                    <a:lnR w="12700">
                      <a:miter lim="400000"/>
                    </a:lnR>
                    <a:lnT>
                      <a:solidFill>
                        <a:srgbClr val="183358"/>
                      </a:solidFill>
                    </a:lnT>
                    <a:lnB>
                      <a:solidFill>
                        <a:srgbClr val="183358"/>
                      </a:solidFill>
                    </a:lnB>
                  </a:tcPr>
                </a:tc>
                <a:tc>
                  <a:txBody>
                    <a:bodyPr/>
                    <a:lstStyle/>
                    <a:p>
                      <a:pPr algn="l" defTabSz="1003908">
                        <a:defRPr b="0" sz="1800">
                          <a:solidFill>
                            <a:srgbClr val="000000"/>
                          </a:solidFill>
                        </a:defRPr>
                      </a:pPr>
                      <a:r>
                        <a:rPr b="1" sz="1000">
                          <a:solidFill>
                            <a:srgbClr val="FFFFFF"/>
                          </a:solidFill>
                        </a:rPr>
                        <a:t>Career Summary</a:t>
                      </a:r>
                    </a:p>
                  </a:txBody>
                  <a:tcPr marL="45720" marR="45720" marT="45720" marB="45720" anchor="t" anchorCtr="0" horzOverflow="overflow">
                    <a:lnL w="12700">
                      <a:miter lim="400000"/>
                    </a:lnL>
                    <a:lnR w="12700">
                      <a:miter lim="400000"/>
                    </a:lnR>
                    <a:lnT>
                      <a:solidFill>
                        <a:srgbClr val="183358"/>
                      </a:solidFill>
                    </a:lnT>
                    <a:lnB>
                      <a:solidFill>
                        <a:srgbClr val="183358"/>
                      </a:solidFill>
                    </a:lnB>
                  </a:tcPr>
                </a:tc>
                <a:tc>
                  <a:txBody>
                    <a:bodyPr/>
                    <a:lstStyle/>
                    <a:p>
                      <a:pPr algn="l">
                        <a:defRPr b="0" sz="1800">
                          <a:solidFill>
                            <a:srgbClr val="000000"/>
                          </a:solidFill>
                        </a:defRPr>
                      </a:pPr>
                      <a:r>
                        <a:rPr b="1" sz="1000">
                          <a:solidFill>
                            <a:srgbClr val="FFFFFF"/>
                          </a:solidFill>
                        </a:rPr>
                        <a:t>Comments</a:t>
                      </a:r>
                    </a:p>
                  </a:txBody>
                  <a:tcPr marL="45720" marR="45720" marT="45720" marB="45720" anchor="t" anchorCtr="0" horzOverflow="overflow">
                    <a:lnL w="12700">
                      <a:miter lim="400000"/>
                    </a:lnL>
                    <a:lnR>
                      <a:solidFill>
                        <a:srgbClr val="183358"/>
                      </a:solidFill>
                    </a:lnR>
                    <a:lnT>
                      <a:solidFill>
                        <a:srgbClr val="183358"/>
                      </a:solidFill>
                    </a:lnT>
                    <a:lnB>
                      <a:solidFill>
                        <a:srgbClr val="183358"/>
                      </a:solidFill>
                    </a:lnB>
                  </a:tcPr>
                </a:tc>
              </a:tr>
              <a:tr h="4814018">
                <a:tc>
                  <a:txBody>
                    <a:bodyPr/>
                    <a:lstStyle/>
                    <a:p>
                      <a:pPr algn="l" defTabSz="1003908">
                        <a:defRPr sz="1000"/>
                      </a:pPr>
                    </a:p>
                  </a:txBody>
                  <a:tcPr marL="45720" marR="45720" marT="45720" marB="45720" anchor="t" anchorCtr="0" horzOverflow="overflow">
                    <a:lnL>
                      <a:solidFill>
                        <a:srgbClr val="183358"/>
                      </a:solidFill>
                    </a:lnL>
                    <a:lnR w="12700">
                      <a:miter lim="400000"/>
                    </a:lnR>
                    <a:lnT>
                      <a:solidFill>
                        <a:srgbClr val="183358"/>
                      </a:solidFill>
                    </a:lnT>
                    <a:lnB>
                      <a:solidFill>
                        <a:srgbClr val="183358"/>
                      </a:solidFill>
                    </a:lnB>
                    <a:noFill/>
                  </a:tcPr>
                </a:tc>
                <a:tc>
                  <a:txBody>
                    <a:bodyPr/>
                    <a:lstStyle/>
                    <a:p>
                      <a:pPr algn="l" defTabSz="1003908">
                        <a:defRPr sz="1000"/>
                      </a:pPr>
                    </a:p>
                  </a:txBody>
                  <a:tcPr marL="45720" marR="45720" marT="45720" marB="45720" anchor="t" anchorCtr="0" horzOverflow="overflow">
                    <a:lnL w="12700">
                      <a:miter lim="400000"/>
                    </a:lnL>
                    <a:lnR w="12700">
                      <a:miter lim="400000"/>
                    </a:lnR>
                    <a:lnT>
                      <a:solidFill>
                        <a:srgbClr val="183358"/>
                      </a:solidFill>
                    </a:lnT>
                    <a:lnB>
                      <a:solidFill>
                        <a:srgbClr val="183358"/>
                      </a:solidFill>
                    </a:lnB>
                    <a:noFill/>
                  </a:tcPr>
                </a:tc>
                <a:tc>
                  <a:txBody>
                    <a:bodyPr/>
                    <a:lstStyle/>
                    <a:p>
                      <a:pPr algn="l" defTabSz="1003908">
                        <a:defRPr sz="1000"/>
                      </a:pPr>
                    </a:p>
                  </a:txBody>
                  <a:tcPr marL="45720" marR="45720" marT="45720" marB="45720" anchor="t" anchorCtr="0" horzOverflow="overflow">
                    <a:lnL w="12700">
                      <a:miter lim="400000"/>
                    </a:lnL>
                    <a:lnR>
                      <a:solidFill>
                        <a:srgbClr val="183358"/>
                      </a:solidFill>
                    </a:lnR>
                    <a:lnT>
                      <a:solidFill>
                        <a:srgbClr val="183358"/>
                      </a:solidFill>
                    </a:lnT>
                    <a:lnB>
                      <a:solidFill>
                        <a:srgbClr val="183358"/>
                      </a:solidFill>
                    </a:lnB>
                    <a:noFill/>
                  </a:tcPr>
                </a:tc>
              </a:tr>
            </a:tbl>
          </a:graphicData>
        </a:graphic>
      </p:graphicFrame>
      <p:sp>
        <p:nvSpPr>
          <p:cNvPr id="112" name="Body Level One…"/>
          <p:cNvSpPr txBox="1"/>
          <p:nvPr>
            <p:ph type="body" sz="quarter" idx="1"/>
          </p:nvPr>
        </p:nvSpPr>
        <p:spPr>
          <a:xfrm>
            <a:off x="342899" y="2129882"/>
            <a:ext cx="1728000" cy="4798706"/>
          </a:xfrm>
          <a:prstGeom prst="rect">
            <a:avLst/>
          </a:prstGeom>
        </p:spPr>
        <p:txBody>
          <a:bodyPr lIns="46798" tIns="46798" rIns="46798" bIns="46798"/>
          <a:lstStyle>
            <a:lvl1pPr>
              <a:spcBef>
                <a:spcPts val="1200"/>
              </a:spcBef>
              <a:defRPr sz="1000"/>
            </a:lvl1pPr>
            <a:lvl2pPr>
              <a:spcBef>
                <a:spcPts val="1200"/>
              </a:spcBef>
              <a:defRPr sz="1000"/>
            </a:lvl2pPr>
            <a:lvl3pPr marL="0" indent="0">
              <a:spcBef>
                <a:spcPts val="1200"/>
              </a:spcBef>
              <a:buSzTx/>
              <a:buNone/>
              <a:defRPr sz="1000"/>
            </a:lvl3pPr>
            <a:lvl4pPr marL="358756" indent="-358756">
              <a:spcBef>
                <a:spcPts val="1200"/>
              </a:spcBef>
              <a:buChar char="►"/>
              <a:defRPr sz="1000"/>
            </a:lvl4pPr>
            <a:lvl5pPr marL="719962" indent="-400050">
              <a:spcBef>
                <a:spcPts val="1200"/>
              </a:spcBef>
              <a:defRPr sz="1000"/>
            </a:lvl5pPr>
          </a:lstStyle>
          <a:p>
            <a:pPr/>
            <a:r>
              <a:t>Body Level One</a:t>
            </a:r>
          </a:p>
          <a:p>
            <a:pPr lvl="1"/>
            <a:r>
              <a:t>Body Level Two</a:t>
            </a:r>
          </a:p>
          <a:p>
            <a:pPr lvl="2"/>
            <a:r>
              <a:t>Body Level Three</a:t>
            </a:r>
          </a:p>
          <a:p>
            <a:pPr lvl="3"/>
            <a:r>
              <a:t>Body Level Four</a:t>
            </a:r>
          </a:p>
          <a:p>
            <a:pPr lvl="4"/>
            <a:r>
              <a:t>Body Level Five</a:t>
            </a:r>
          </a:p>
        </p:txBody>
      </p:sp>
      <p:sp>
        <p:nvSpPr>
          <p:cNvPr id="113" name="Text Placeholder 10"/>
          <p:cNvSpPr/>
          <p:nvPr>
            <p:ph type="body" sz="half" idx="13"/>
          </p:nvPr>
        </p:nvSpPr>
        <p:spPr>
          <a:xfrm>
            <a:off x="2070847" y="2129880"/>
            <a:ext cx="4896009" cy="4798711"/>
          </a:xfrm>
          <a:prstGeom prst="rect">
            <a:avLst/>
          </a:prstGeom>
        </p:spPr>
        <p:txBody>
          <a:bodyPr lIns="46798" tIns="46798" rIns="46798" bIns="46798"/>
          <a:lstStyle/>
          <a:p>
            <a:pPr/>
          </a:p>
        </p:txBody>
      </p:sp>
      <p:sp>
        <p:nvSpPr>
          <p:cNvPr id="114" name="Text Placeholder 12"/>
          <p:cNvSpPr/>
          <p:nvPr>
            <p:ph type="body" sz="quarter" idx="14"/>
          </p:nvPr>
        </p:nvSpPr>
        <p:spPr>
          <a:xfrm>
            <a:off x="6966801" y="2129880"/>
            <a:ext cx="2736007" cy="4798711"/>
          </a:xfrm>
          <a:prstGeom prst="rect">
            <a:avLst/>
          </a:prstGeom>
        </p:spPr>
        <p:txBody>
          <a:bodyPr lIns="46798" tIns="46798" rIns="46798" bIns="46798"/>
          <a:lstStyle/>
          <a:p>
            <a:pPr/>
          </a:p>
        </p:txBody>
      </p:sp>
      <p:sp>
        <p:nvSpPr>
          <p:cNvPr id="115" name="Rectangle 11"/>
          <p:cNvSpPr/>
          <p:nvPr/>
        </p:nvSpPr>
        <p:spPr>
          <a:xfrm>
            <a:off x="256307" y="7244452"/>
            <a:ext cx="2708570"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116" name="Rectangle 13"/>
          <p:cNvSpPr/>
          <p:nvPr/>
        </p:nvSpPr>
        <p:spPr>
          <a:xfrm>
            <a:off x="6871851" y="666428"/>
            <a:ext cx="2830949"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117" name="Straight Connector 14"/>
          <p:cNvSpPr/>
          <p:nvPr/>
        </p:nvSpPr>
        <p:spPr>
          <a:xfrm>
            <a:off x="342901" y="973090"/>
            <a:ext cx="9359898"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18" name="Straight Connector 15"/>
          <p:cNvSpPr/>
          <p:nvPr/>
        </p:nvSpPr>
        <p:spPr>
          <a:xfrm>
            <a:off x="335465" y="7195963"/>
            <a:ext cx="9359898"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19" name="Title 1"/>
          <p:cNvSpPr txBox="1"/>
          <p:nvPr/>
        </p:nvSpPr>
        <p:spPr>
          <a:xfrm>
            <a:off x="341313" y="1514474"/>
            <a:ext cx="8061326"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defRPr sz="1800">
                <a:solidFill>
                  <a:schemeClr val="accent1"/>
                </a:solidFill>
              </a:defRPr>
            </a:lvl1pPr>
          </a:lstStyle>
          <a:p>
            <a:pPr/>
            <a:r>
              <a:t>Click to edit Master title style</a:t>
            </a:r>
          </a:p>
        </p:txBody>
      </p:sp>
      <p:pic>
        <p:nvPicPr>
          <p:cNvPr id="120" name="Picture 17" descr="Picture 17"/>
          <p:cNvPicPr>
            <a:picLocks noChangeAspect="1"/>
          </p:cNvPicPr>
          <p:nvPr/>
        </p:nvPicPr>
        <p:blipFill>
          <a:blip r:embed="rId2">
            <a:extLst/>
          </a:blip>
          <a:stretch>
            <a:fillRect/>
          </a:stretch>
        </p:blipFill>
        <p:spPr>
          <a:xfrm>
            <a:off x="3010492" y="62753"/>
            <a:ext cx="4018366" cy="842022"/>
          </a:xfrm>
          <a:prstGeom prst="rect">
            <a:avLst/>
          </a:prstGeom>
          <a:ln w="12700">
            <a:miter lim="400000"/>
          </a:ln>
        </p:spPr>
      </p:pic>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ne Pager - 4 Columns">
    <p:spTree>
      <p:nvGrpSpPr>
        <p:cNvPr id="1" name=""/>
        <p:cNvGrpSpPr/>
        <p:nvPr/>
      </p:nvGrpSpPr>
      <p:grpSpPr>
        <a:xfrm>
          <a:off x="0" y="0"/>
          <a:ext cx="0" cy="0"/>
          <a:chOff x="0" y="0"/>
          <a:chExt cx="0" cy="0"/>
        </a:xfrm>
      </p:grpSpPr>
      <p:sp>
        <p:nvSpPr>
          <p:cNvPr id="128" name="Straight Connector 6"/>
          <p:cNvSpPr/>
          <p:nvPr/>
        </p:nvSpPr>
        <p:spPr>
          <a:xfrm>
            <a:off x="341998" y="954000"/>
            <a:ext cx="9356405" cy="1"/>
          </a:xfrm>
          <a:prstGeom prst="line">
            <a:avLst/>
          </a:prstGeom>
          <a:ln w="19050">
            <a:solidFill>
              <a:srgbClr val="969696"/>
            </a:solidFill>
          </a:ln>
        </p:spPr>
        <p:txBody>
          <a:bodyPr lIns="45718" tIns="45718" rIns="45718" bIns="45718"/>
          <a:lstStyle/>
          <a:p>
            <a:pPr/>
          </a:p>
        </p:txBody>
      </p:sp>
      <p:sp>
        <p:nvSpPr>
          <p:cNvPr id="129" name="Straight Connector 8"/>
          <p:cNvSpPr/>
          <p:nvPr/>
        </p:nvSpPr>
        <p:spPr>
          <a:xfrm>
            <a:off x="341998" y="7189909"/>
            <a:ext cx="9356405" cy="1"/>
          </a:xfrm>
          <a:prstGeom prst="line">
            <a:avLst/>
          </a:prstGeom>
          <a:ln w="19050">
            <a:solidFill>
              <a:srgbClr val="969696"/>
            </a:solidFill>
          </a:ln>
        </p:spPr>
        <p:txBody>
          <a:bodyPr lIns="45718" tIns="45718" rIns="45718" bIns="45718"/>
          <a:lstStyle/>
          <a:p>
            <a:pPr/>
          </a:p>
        </p:txBody>
      </p:sp>
      <p:graphicFrame>
        <p:nvGraphicFramePr>
          <p:cNvPr id="130" name="Table 5"/>
          <p:cNvGraphicFramePr/>
          <p:nvPr/>
        </p:nvGraphicFramePr>
        <p:xfrm>
          <a:off x="342900" y="1892343"/>
          <a:ext cx="9359900" cy="5087974"/>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738994"/>
                <a:gridCol w="3396343"/>
                <a:gridCol w="2107584"/>
                <a:gridCol w="2116979"/>
              </a:tblGrid>
              <a:tr h="254160">
                <a:tc>
                  <a:txBody>
                    <a:bodyPr/>
                    <a:lstStyle/>
                    <a:p>
                      <a:pPr algn="l" defTabSz="1003908">
                        <a:defRPr b="0" sz="1800">
                          <a:solidFill>
                            <a:srgbClr val="000000"/>
                          </a:solidFill>
                        </a:defRPr>
                      </a:pPr>
                      <a:r>
                        <a:rPr b="1" sz="1000">
                          <a:solidFill>
                            <a:srgbClr val="FFFFFF"/>
                          </a:solidFill>
                        </a:rPr>
                        <a:t>Candidate</a:t>
                      </a:r>
                    </a:p>
                  </a:txBody>
                  <a:tcPr marL="45720" marR="45720" marT="45720" marB="45720" anchor="t" anchorCtr="0" horzOverflow="overflow">
                    <a:lnL>
                      <a:solidFill>
                        <a:srgbClr val="183358"/>
                      </a:solidFill>
                    </a:lnL>
                    <a:lnR w="12700">
                      <a:miter lim="400000"/>
                    </a:lnR>
                    <a:lnT>
                      <a:solidFill>
                        <a:srgbClr val="183358"/>
                      </a:solidFill>
                    </a:lnT>
                    <a:lnB>
                      <a:solidFill>
                        <a:srgbClr val="183358"/>
                      </a:solidFill>
                    </a:lnB>
                  </a:tcPr>
                </a:tc>
                <a:tc>
                  <a:txBody>
                    <a:bodyPr/>
                    <a:lstStyle/>
                    <a:p>
                      <a:pPr algn="l" defTabSz="1003908">
                        <a:defRPr b="0" sz="1800">
                          <a:solidFill>
                            <a:srgbClr val="000000"/>
                          </a:solidFill>
                        </a:defRPr>
                      </a:pPr>
                      <a:r>
                        <a:rPr b="1" sz="1000">
                          <a:solidFill>
                            <a:srgbClr val="FFFFFF"/>
                          </a:solidFill>
                        </a:rPr>
                        <a:t>Career Summary</a:t>
                      </a:r>
                    </a:p>
                  </a:txBody>
                  <a:tcPr marL="45720" marR="45720" marT="45720" marB="45720" anchor="t" anchorCtr="0" horzOverflow="overflow">
                    <a:lnL w="12700">
                      <a:miter lim="400000"/>
                    </a:lnL>
                    <a:lnR w="12700">
                      <a:miter lim="400000"/>
                    </a:lnR>
                    <a:lnT>
                      <a:solidFill>
                        <a:srgbClr val="183358"/>
                      </a:solidFill>
                    </a:lnT>
                    <a:lnB>
                      <a:solidFill>
                        <a:srgbClr val="183358"/>
                      </a:solidFill>
                    </a:lnB>
                  </a:tcPr>
                </a:tc>
                <a:tc>
                  <a:txBody>
                    <a:bodyPr/>
                    <a:lstStyle/>
                    <a:p>
                      <a:pPr algn="l" defTabSz="1003908">
                        <a:defRPr b="0" sz="1800">
                          <a:solidFill>
                            <a:srgbClr val="000000"/>
                          </a:solidFill>
                        </a:defRPr>
                      </a:pPr>
                      <a:r>
                        <a:rPr b="1" sz="1000">
                          <a:solidFill>
                            <a:srgbClr val="FFFFFF"/>
                          </a:solidFill>
                        </a:rPr>
                        <a:t>Current Boards*</a:t>
                      </a:r>
                    </a:p>
                  </a:txBody>
                  <a:tcPr marL="45720" marR="45720" marT="45720" marB="45720" anchor="t" anchorCtr="0" horzOverflow="overflow">
                    <a:lnL w="12700">
                      <a:miter lim="400000"/>
                    </a:lnL>
                    <a:lnR w="12700">
                      <a:miter lim="400000"/>
                    </a:lnR>
                    <a:lnT>
                      <a:solidFill>
                        <a:srgbClr val="183358"/>
                      </a:solidFill>
                    </a:lnT>
                    <a:lnB>
                      <a:solidFill>
                        <a:srgbClr val="183358"/>
                      </a:solidFill>
                    </a:lnB>
                  </a:tcPr>
                </a:tc>
                <a:tc>
                  <a:txBody>
                    <a:bodyPr/>
                    <a:lstStyle/>
                    <a:p>
                      <a:pPr algn="l">
                        <a:defRPr b="0" sz="1800">
                          <a:solidFill>
                            <a:srgbClr val="000000"/>
                          </a:solidFill>
                        </a:defRPr>
                      </a:pPr>
                      <a:r>
                        <a:rPr b="1" sz="1000">
                          <a:solidFill>
                            <a:srgbClr val="FFFFFF"/>
                          </a:solidFill>
                        </a:rPr>
                        <a:t>Comments</a:t>
                      </a:r>
                    </a:p>
                  </a:txBody>
                  <a:tcPr marL="45720" marR="45720" marT="45720" marB="45720" anchor="t" anchorCtr="0" horzOverflow="overflow">
                    <a:lnL w="12700">
                      <a:miter lim="400000"/>
                    </a:lnL>
                    <a:lnR>
                      <a:solidFill>
                        <a:srgbClr val="183358"/>
                      </a:solidFill>
                    </a:lnR>
                    <a:lnT>
                      <a:solidFill>
                        <a:srgbClr val="183358"/>
                      </a:solidFill>
                    </a:lnT>
                    <a:lnB>
                      <a:solidFill>
                        <a:srgbClr val="183358"/>
                      </a:solidFill>
                    </a:lnB>
                  </a:tcPr>
                </a:tc>
              </a:tr>
              <a:tr h="4833805">
                <a:tc>
                  <a:txBody>
                    <a:bodyPr/>
                    <a:lstStyle/>
                    <a:p>
                      <a:pPr algn="l" defTabSz="1003908">
                        <a:defRPr sz="1000"/>
                      </a:pPr>
                    </a:p>
                  </a:txBody>
                  <a:tcPr marL="45720" marR="45720" marT="45720" marB="45720" anchor="t" anchorCtr="0" horzOverflow="overflow">
                    <a:lnL>
                      <a:solidFill>
                        <a:srgbClr val="183358"/>
                      </a:solidFill>
                    </a:lnL>
                    <a:lnR w="12700">
                      <a:miter lim="400000"/>
                    </a:lnR>
                    <a:lnT>
                      <a:solidFill>
                        <a:srgbClr val="183358"/>
                      </a:solidFill>
                    </a:lnT>
                    <a:lnB>
                      <a:solidFill>
                        <a:srgbClr val="183358"/>
                      </a:solidFill>
                    </a:lnB>
                    <a:noFill/>
                  </a:tcPr>
                </a:tc>
                <a:tc>
                  <a:txBody>
                    <a:bodyPr/>
                    <a:lstStyle/>
                    <a:p>
                      <a:pPr algn="l" defTabSz="1003908">
                        <a:defRPr sz="1000"/>
                      </a:pPr>
                    </a:p>
                  </a:txBody>
                  <a:tcPr marL="45720" marR="45720" marT="45720" marB="45720" anchor="t" anchorCtr="0" horzOverflow="overflow">
                    <a:lnL w="12700">
                      <a:miter lim="400000"/>
                    </a:lnL>
                    <a:lnR w="12700">
                      <a:miter lim="400000"/>
                    </a:lnR>
                    <a:lnT>
                      <a:solidFill>
                        <a:srgbClr val="183358"/>
                      </a:solidFill>
                    </a:lnT>
                    <a:lnB>
                      <a:solidFill>
                        <a:srgbClr val="183358"/>
                      </a:solidFill>
                    </a:lnB>
                    <a:noFill/>
                  </a:tcPr>
                </a:tc>
                <a:tc>
                  <a:txBody>
                    <a:bodyPr/>
                    <a:lstStyle/>
                    <a:p>
                      <a:pPr algn="l" defTabSz="1003908">
                        <a:defRPr sz="1000"/>
                      </a:pPr>
                    </a:p>
                  </a:txBody>
                  <a:tcPr marL="45720" marR="45720" marT="45720" marB="45720" anchor="t" anchorCtr="0" horzOverflow="overflow">
                    <a:lnL w="12700">
                      <a:miter lim="400000"/>
                    </a:lnL>
                    <a:lnR w="12700">
                      <a:miter lim="400000"/>
                    </a:lnR>
                    <a:lnT>
                      <a:solidFill>
                        <a:srgbClr val="183358"/>
                      </a:solidFill>
                    </a:lnT>
                    <a:lnB>
                      <a:solidFill>
                        <a:srgbClr val="183358"/>
                      </a:solidFill>
                    </a:lnB>
                    <a:noFill/>
                  </a:tcPr>
                </a:tc>
                <a:tc>
                  <a:txBody>
                    <a:bodyPr/>
                    <a:lstStyle/>
                    <a:p>
                      <a:pPr algn="l" defTabSz="1003908">
                        <a:defRPr sz="1000"/>
                      </a:pPr>
                    </a:p>
                  </a:txBody>
                  <a:tcPr marL="45720" marR="45720" marT="45720" marB="45720" anchor="t" anchorCtr="0" horzOverflow="overflow">
                    <a:lnL w="12700">
                      <a:miter lim="400000"/>
                    </a:lnL>
                    <a:lnR>
                      <a:solidFill>
                        <a:srgbClr val="183358"/>
                      </a:solidFill>
                    </a:lnR>
                    <a:lnT>
                      <a:solidFill>
                        <a:srgbClr val="183358"/>
                      </a:solidFill>
                    </a:lnT>
                    <a:lnB>
                      <a:solidFill>
                        <a:srgbClr val="183358"/>
                      </a:solidFill>
                    </a:lnB>
                    <a:noFill/>
                  </a:tcPr>
                </a:tc>
              </a:tr>
            </a:tbl>
          </a:graphicData>
        </a:graphic>
      </p:graphicFrame>
      <p:sp>
        <p:nvSpPr>
          <p:cNvPr id="131" name="Body Level One…"/>
          <p:cNvSpPr txBox="1"/>
          <p:nvPr>
            <p:ph type="body" sz="half" idx="1"/>
          </p:nvPr>
        </p:nvSpPr>
        <p:spPr>
          <a:xfrm>
            <a:off x="2070852" y="2110158"/>
            <a:ext cx="3384001" cy="4818430"/>
          </a:xfrm>
          <a:prstGeom prst="rect">
            <a:avLst/>
          </a:prstGeom>
        </p:spPr>
        <p:txBody>
          <a:bodyPr lIns="46798" tIns="46798" rIns="46798" bIns="46798"/>
          <a:lstStyle>
            <a:lvl1pPr marL="1439921" indent="-1439921">
              <a:spcBef>
                <a:spcPts val="1200"/>
              </a:spcBef>
              <a:tabLst>
                <a:tab pos="1435100" algn="l"/>
                <a:tab pos="9334500" algn="r"/>
              </a:tabLst>
              <a:defRPr sz="1000">
                <a:latin typeface="+mn-lt"/>
                <a:ea typeface="+mn-ea"/>
                <a:cs typeface="+mn-cs"/>
                <a:sym typeface="Verdana"/>
              </a:defRPr>
            </a:lvl1pPr>
            <a:lvl2pPr marL="1439787" indent="-1439787">
              <a:spcBef>
                <a:spcPts val="1200"/>
              </a:spcBef>
              <a:tabLst>
                <a:tab pos="1435100" algn="l"/>
                <a:tab pos="9334500" algn="r"/>
              </a:tabLst>
              <a:defRPr sz="1000">
                <a:latin typeface="+mn-lt"/>
                <a:ea typeface="+mn-ea"/>
                <a:cs typeface="+mn-cs"/>
                <a:sym typeface="Verdana"/>
              </a:defRPr>
            </a:lvl2pPr>
            <a:lvl3pPr marL="0" indent="0">
              <a:spcBef>
                <a:spcPts val="1200"/>
              </a:spcBef>
              <a:buSzTx/>
              <a:buNone/>
              <a:tabLst>
                <a:tab pos="1435100" algn="l"/>
                <a:tab pos="9334500" algn="r"/>
              </a:tabLst>
              <a:defRPr sz="1000">
                <a:latin typeface="+mn-lt"/>
                <a:ea typeface="+mn-ea"/>
                <a:cs typeface="+mn-cs"/>
                <a:sym typeface="Verdana"/>
              </a:defRPr>
            </a:lvl3pPr>
            <a:lvl4pPr marL="1799906" indent="-359981">
              <a:spcBef>
                <a:spcPts val="1200"/>
              </a:spcBef>
              <a:buChar char="►"/>
              <a:tabLst>
                <a:tab pos="1435100" algn="l"/>
                <a:tab pos="9334500" algn="r"/>
              </a:tabLst>
              <a:defRPr sz="1000">
                <a:latin typeface="+mn-lt"/>
                <a:ea typeface="+mn-ea"/>
                <a:cs typeface="+mn-cs"/>
                <a:sym typeface="Verdana"/>
              </a:defRPr>
            </a:lvl4pPr>
            <a:lvl5pPr marL="2159889" indent="-359978">
              <a:spcBef>
                <a:spcPts val="1200"/>
              </a:spcBef>
              <a:buChar char="―"/>
              <a:tabLst>
                <a:tab pos="1435100" algn="l"/>
                <a:tab pos="9334500" algn="r"/>
              </a:tabLst>
              <a:defRPr sz="1000">
                <a:latin typeface="+mn-lt"/>
                <a:ea typeface="+mn-ea"/>
                <a:cs typeface="+mn-cs"/>
                <a:sym typeface="Verdana"/>
              </a:defRPr>
            </a:lvl5pPr>
          </a:lstStyle>
          <a:p>
            <a:pPr/>
            <a:r>
              <a:t>Body Level One</a:t>
            </a:r>
          </a:p>
          <a:p>
            <a:pPr lvl="1"/>
            <a:r>
              <a:t>Body Level Two</a:t>
            </a:r>
          </a:p>
          <a:p>
            <a:pPr lvl="2"/>
            <a:r>
              <a:t>Body Level Three</a:t>
            </a:r>
          </a:p>
          <a:p>
            <a:pPr lvl="3"/>
            <a:r>
              <a:t>Body Level Four</a:t>
            </a:r>
          </a:p>
          <a:p>
            <a:pPr lvl="4"/>
            <a:r>
              <a:t>Body Level Five</a:t>
            </a:r>
          </a:p>
        </p:txBody>
      </p:sp>
      <p:sp>
        <p:nvSpPr>
          <p:cNvPr id="132" name="Text Placeholder 12"/>
          <p:cNvSpPr/>
          <p:nvPr>
            <p:ph type="body" sz="quarter" idx="13"/>
          </p:nvPr>
        </p:nvSpPr>
        <p:spPr>
          <a:xfrm>
            <a:off x="5478833" y="2110158"/>
            <a:ext cx="2088004" cy="4818430"/>
          </a:xfrm>
          <a:prstGeom prst="rect">
            <a:avLst/>
          </a:prstGeom>
        </p:spPr>
        <p:txBody>
          <a:bodyPr lIns="46798" tIns="46798" rIns="46798" bIns="46798"/>
          <a:lstStyle/>
          <a:p>
            <a:pPr/>
          </a:p>
        </p:txBody>
      </p:sp>
      <p:sp>
        <p:nvSpPr>
          <p:cNvPr id="133" name="Text Placeholder 14"/>
          <p:cNvSpPr/>
          <p:nvPr>
            <p:ph type="body" sz="quarter" idx="14"/>
          </p:nvPr>
        </p:nvSpPr>
        <p:spPr>
          <a:xfrm>
            <a:off x="7578797" y="2110158"/>
            <a:ext cx="2124007" cy="4818430"/>
          </a:xfrm>
          <a:prstGeom prst="rect">
            <a:avLst/>
          </a:prstGeom>
        </p:spPr>
        <p:txBody>
          <a:bodyPr lIns="46798" tIns="46798" rIns="46798" bIns="46798"/>
          <a:lstStyle/>
          <a:p>
            <a:pPr/>
          </a:p>
        </p:txBody>
      </p:sp>
      <p:sp>
        <p:nvSpPr>
          <p:cNvPr id="134" name="Text Placeholder 8"/>
          <p:cNvSpPr/>
          <p:nvPr>
            <p:ph type="body" sz="quarter" idx="15"/>
          </p:nvPr>
        </p:nvSpPr>
        <p:spPr>
          <a:xfrm>
            <a:off x="342899" y="2110158"/>
            <a:ext cx="1728000" cy="4818430"/>
          </a:xfrm>
          <a:prstGeom prst="rect">
            <a:avLst/>
          </a:prstGeom>
        </p:spPr>
        <p:txBody>
          <a:bodyPr lIns="46798" tIns="46798" rIns="46798" bIns="46798"/>
          <a:lstStyle/>
          <a:p>
            <a:pPr/>
          </a:p>
        </p:txBody>
      </p:sp>
      <p:sp>
        <p:nvSpPr>
          <p:cNvPr id="135" name="Rectangle 3"/>
          <p:cNvSpPr/>
          <p:nvPr/>
        </p:nvSpPr>
        <p:spPr>
          <a:xfrm>
            <a:off x="256307" y="7244452"/>
            <a:ext cx="2708570"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136" name="Rectangle 13"/>
          <p:cNvSpPr/>
          <p:nvPr/>
        </p:nvSpPr>
        <p:spPr>
          <a:xfrm>
            <a:off x="6871851" y="666428"/>
            <a:ext cx="2830949"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137" name="Straight Connector 17"/>
          <p:cNvSpPr/>
          <p:nvPr/>
        </p:nvSpPr>
        <p:spPr>
          <a:xfrm>
            <a:off x="342901" y="973090"/>
            <a:ext cx="9359898"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38" name="Straight Connector 18"/>
          <p:cNvSpPr/>
          <p:nvPr/>
        </p:nvSpPr>
        <p:spPr>
          <a:xfrm>
            <a:off x="335465" y="7195963"/>
            <a:ext cx="9359898"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139" name="Title 1"/>
          <p:cNvSpPr txBox="1"/>
          <p:nvPr/>
        </p:nvSpPr>
        <p:spPr>
          <a:xfrm>
            <a:off x="341313" y="1514474"/>
            <a:ext cx="8061326"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defRPr sz="1800">
                <a:solidFill>
                  <a:schemeClr val="accent1"/>
                </a:solidFill>
              </a:defRPr>
            </a:lvl1pPr>
          </a:lstStyle>
          <a:p>
            <a:pPr/>
            <a:r>
              <a:t>Click to edit Master title style</a:t>
            </a:r>
          </a:p>
        </p:txBody>
      </p:sp>
      <p:pic>
        <p:nvPicPr>
          <p:cNvPr id="140" name="Picture 21" descr="Picture 21"/>
          <p:cNvPicPr>
            <a:picLocks noChangeAspect="1"/>
          </p:cNvPicPr>
          <p:nvPr/>
        </p:nvPicPr>
        <p:blipFill>
          <a:blip r:embed="rId2">
            <a:extLst/>
          </a:blip>
          <a:stretch>
            <a:fillRect/>
          </a:stretch>
        </p:blipFill>
        <p:spPr>
          <a:xfrm>
            <a:off x="3010492" y="62753"/>
            <a:ext cx="4018366" cy="842022"/>
          </a:xfrm>
          <a:prstGeom prst="rect">
            <a:avLst/>
          </a:prstGeom>
          <a:ln w="12700">
            <a:miter lim="400000"/>
          </a:ln>
        </p:spPr>
      </p:pic>
      <p:sp>
        <p:nvSpPr>
          <p:cNvPr id="1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traight Connector 6"/>
          <p:cNvSpPr/>
          <p:nvPr/>
        </p:nvSpPr>
        <p:spPr>
          <a:xfrm>
            <a:off x="341998" y="954000"/>
            <a:ext cx="9356405" cy="1"/>
          </a:xfrm>
          <a:prstGeom prst="line">
            <a:avLst/>
          </a:prstGeom>
          <a:ln w="19050">
            <a:solidFill>
              <a:srgbClr val="969696"/>
            </a:solidFill>
          </a:ln>
        </p:spPr>
        <p:txBody>
          <a:bodyPr lIns="45718" tIns="45718" rIns="45718" bIns="45718"/>
          <a:lstStyle/>
          <a:p>
            <a:pPr/>
          </a:p>
        </p:txBody>
      </p:sp>
      <p:sp>
        <p:nvSpPr>
          <p:cNvPr id="3" name="Straight Connector 8"/>
          <p:cNvSpPr/>
          <p:nvPr/>
        </p:nvSpPr>
        <p:spPr>
          <a:xfrm>
            <a:off x="341998" y="7189909"/>
            <a:ext cx="9356405" cy="1"/>
          </a:xfrm>
          <a:prstGeom prst="line">
            <a:avLst/>
          </a:prstGeom>
          <a:ln w="19050">
            <a:solidFill>
              <a:srgbClr val="969696"/>
            </a:solidFill>
          </a:ln>
        </p:spPr>
        <p:txBody>
          <a:bodyPr lIns="45718" tIns="45718" rIns="45718" bIns="45718"/>
          <a:lstStyle/>
          <a:p>
            <a:pPr/>
          </a:p>
        </p:txBody>
      </p:sp>
      <p:sp>
        <p:nvSpPr>
          <p:cNvPr id="4" name="Rectangle 6"/>
          <p:cNvSpPr/>
          <p:nvPr/>
        </p:nvSpPr>
        <p:spPr>
          <a:xfrm>
            <a:off x="256307" y="7244452"/>
            <a:ext cx="2708570"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5" name="Rectangle 7"/>
          <p:cNvSpPr/>
          <p:nvPr/>
        </p:nvSpPr>
        <p:spPr>
          <a:xfrm>
            <a:off x="6871851" y="666428"/>
            <a:ext cx="2830949" cy="216227"/>
          </a:xfrm>
          <a:prstGeom prst="rect">
            <a:avLst/>
          </a:prstGeom>
          <a:solidFill>
            <a:srgbClr val="FFFFFF"/>
          </a:solidFill>
          <a:ln w="12700">
            <a:solidFill>
              <a:srgbClr val="FFFFFF"/>
            </a:solidFill>
          </a:ln>
        </p:spPr>
        <p:txBody>
          <a:bodyPr lIns="45718" tIns="45718" rIns="45718" bIns="45718" anchor="ctr"/>
          <a:lstStyle/>
          <a:p>
            <a:pPr algn="ctr">
              <a:spcBef>
                <a:spcPts val="600"/>
              </a:spcBef>
              <a:defRPr b="1" sz="1200">
                <a:solidFill>
                  <a:srgbClr val="FFFFFF"/>
                </a:solidFill>
              </a:defRPr>
            </a:pPr>
          </a:p>
        </p:txBody>
      </p:sp>
      <p:sp>
        <p:nvSpPr>
          <p:cNvPr id="6" name="Straight Connector 8"/>
          <p:cNvSpPr/>
          <p:nvPr/>
        </p:nvSpPr>
        <p:spPr>
          <a:xfrm>
            <a:off x="342901" y="966163"/>
            <a:ext cx="9359898"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7" name="Straight Connector 9"/>
          <p:cNvSpPr/>
          <p:nvPr/>
        </p:nvSpPr>
        <p:spPr>
          <a:xfrm>
            <a:off x="342901" y="7199234"/>
            <a:ext cx="9359898" cy="1"/>
          </a:xfrm>
          <a:prstGeom prst="line">
            <a:avLst/>
          </a:prstGeom>
          <a:ln w="25400">
            <a:solidFill>
              <a:srgbClr val="BB3123"/>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8" name="Body Level One…"/>
          <p:cNvSpPr txBox="1"/>
          <p:nvPr>
            <p:ph type="body" idx="1"/>
          </p:nvPr>
        </p:nvSpPr>
        <p:spPr>
          <a:xfrm>
            <a:off x="342900" y="2153920"/>
            <a:ext cx="9359901" cy="477710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9" name="Title Text"/>
          <p:cNvSpPr txBox="1"/>
          <p:nvPr>
            <p:ph type="title"/>
          </p:nvPr>
        </p:nvSpPr>
        <p:spPr>
          <a:xfrm>
            <a:off x="341313" y="1071562"/>
            <a:ext cx="9361486" cy="9988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Title Text</a:t>
            </a:r>
          </a:p>
        </p:txBody>
      </p:sp>
      <p:sp>
        <p:nvSpPr>
          <p:cNvPr id="10" name="Slide Number"/>
          <p:cNvSpPr txBox="1"/>
          <p:nvPr>
            <p:ph type="sldNum" sz="quarter" idx="2"/>
          </p:nvPr>
        </p:nvSpPr>
        <p:spPr>
          <a:xfrm>
            <a:off x="9560920" y="7242509"/>
            <a:ext cx="141884" cy="127001"/>
          </a:xfrm>
          <a:prstGeom prst="rect">
            <a:avLst/>
          </a:prstGeom>
          <a:ln w="12700">
            <a:miter lim="400000"/>
          </a:ln>
        </p:spPr>
        <p:txBody>
          <a:bodyPr wrap="none" lIns="0" tIns="0" rIns="0" bIns="0" anchor="ctr">
            <a:spAutoFit/>
          </a:bodyPr>
          <a:lstStyle>
            <a:lvl1pPr algn="r">
              <a:defRPr sz="8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transition xmlns:p14="http://schemas.microsoft.com/office/powerpoint/2010/main" spd="med" advClick="1"/>
  <p:txStyles>
    <p:titleStyle>
      <a:lvl1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1pPr>
      <a:lvl2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2pPr>
      <a:lvl3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3pPr>
      <a:lvl4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4pPr>
      <a:lvl5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5pPr>
      <a:lvl6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6pPr>
      <a:lvl7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7pPr>
      <a:lvl8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8pPr>
      <a:lvl9pPr marL="0" marR="0" indent="0" algn="ctr" defTabSz="1003908" rtl="0" latinLnBrk="0">
        <a:lnSpc>
          <a:spcPct val="100000"/>
        </a:lnSpc>
        <a:spcBef>
          <a:spcPts val="0"/>
        </a:spcBef>
        <a:spcAft>
          <a:spcPts val="0"/>
        </a:spcAft>
        <a:buClrTx/>
        <a:buSzTx/>
        <a:buFontTx/>
        <a:buNone/>
        <a:tabLst/>
        <a:defRPr b="1" baseline="0" cap="none" i="0" spc="0" strike="noStrike" sz="4400" u="none">
          <a:solidFill>
            <a:srgbClr val="D0343A"/>
          </a:solidFill>
          <a:uFillTx/>
          <a:latin typeface="FranklinGothic-Medium"/>
          <a:ea typeface="FranklinGothic-Medium"/>
          <a:cs typeface="FranklinGothic-Medium"/>
          <a:sym typeface="FranklinGothic-Medium"/>
        </a:defRPr>
      </a:lvl9pPr>
    </p:titleStyle>
    <p:bodyStyle>
      <a:lvl1pPr marL="457200" marR="0" indent="-457200" algn="l" defTabSz="1003908" rtl="0" latinLnBrk="0">
        <a:lnSpc>
          <a:spcPct val="104999"/>
        </a:lnSpc>
        <a:spcBef>
          <a:spcPts val="1800"/>
        </a:spcBef>
        <a:spcAft>
          <a:spcPts val="0"/>
        </a:spcAft>
        <a:buClrTx/>
        <a:buSzPct val="100000"/>
        <a:buFont typeface="Arial"/>
        <a:buChar char="•"/>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1pPr>
      <a:lvl2pPr marL="457200" marR="0" indent="-457200" algn="l" defTabSz="1003908" rtl="0" latinLnBrk="0">
        <a:lnSpc>
          <a:spcPct val="104999"/>
        </a:lnSpc>
        <a:spcBef>
          <a:spcPts val="1800"/>
        </a:spcBef>
        <a:spcAft>
          <a:spcPts val="0"/>
        </a:spcAft>
        <a:buClrTx/>
        <a:buSzPct val="100000"/>
        <a:buFont typeface="Arial"/>
        <a:buChar char="•"/>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2pPr>
      <a:lvl3pPr marL="927100" marR="0" indent="-466725" algn="l" defTabSz="1003908" rtl="0" latinLnBrk="0">
        <a:lnSpc>
          <a:spcPct val="104999"/>
        </a:lnSpc>
        <a:spcBef>
          <a:spcPts val="1800"/>
        </a:spcBef>
        <a:spcAft>
          <a:spcPts val="0"/>
        </a:spcAft>
        <a:buClrTx/>
        <a:buSzPct val="100000"/>
        <a:buFont typeface="Arial"/>
        <a:buChar char="o"/>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3pPr>
      <a:lvl4pPr marL="1358581" marR="0" indent="-560069" algn="l" defTabSz="1003908" rtl="0" latinLnBrk="0">
        <a:lnSpc>
          <a:spcPct val="104999"/>
        </a:lnSpc>
        <a:spcBef>
          <a:spcPts val="1800"/>
        </a:spcBef>
        <a:spcAft>
          <a:spcPts val="0"/>
        </a:spcAft>
        <a:buClrTx/>
        <a:buSzPct val="100000"/>
        <a:buFont typeface="Arial"/>
        <a:buChar char="―"/>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4pPr>
      <a:lvl5pPr marL="1766884" marR="0" indent="-622299" algn="l" defTabSz="1003908" rtl="0" latinLnBrk="0">
        <a:lnSpc>
          <a:spcPct val="104999"/>
        </a:lnSpc>
        <a:spcBef>
          <a:spcPts val="1800"/>
        </a:spcBef>
        <a:spcAft>
          <a:spcPts val="0"/>
        </a:spcAft>
        <a:buClrTx/>
        <a:buSzPct val="100000"/>
        <a:buFont typeface="Arial"/>
        <a:buChar char="▪"/>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5pPr>
      <a:lvl6pPr marL="2520419" marR="0" indent="-807504" algn="l" defTabSz="1003908" rtl="0" latinLnBrk="0">
        <a:lnSpc>
          <a:spcPct val="104999"/>
        </a:lnSpc>
        <a:spcBef>
          <a:spcPts val="1800"/>
        </a:spcBef>
        <a:spcAft>
          <a:spcPts val="0"/>
        </a:spcAft>
        <a:buClrTx/>
        <a:buSzPct val="100000"/>
        <a:buFont typeface="Arial"/>
        <a:buChar char="➢"/>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6pPr>
      <a:lvl7pPr marL="0" marR="0" indent="0" algn="l" defTabSz="1003908" rtl="0" latinLnBrk="0">
        <a:lnSpc>
          <a:spcPct val="104999"/>
        </a:lnSpc>
        <a:spcBef>
          <a:spcPts val="1800"/>
        </a:spcBef>
        <a:spcAft>
          <a:spcPts val="0"/>
        </a:spcAft>
        <a:buClrTx/>
        <a:buSzTx/>
        <a:buFont typeface="Arial"/>
        <a:buNone/>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7pPr>
      <a:lvl8pPr marL="2640321" marR="0" indent="-840757" algn="l" defTabSz="1003908" rtl="0" latinLnBrk="0">
        <a:lnSpc>
          <a:spcPct val="104999"/>
        </a:lnSpc>
        <a:spcBef>
          <a:spcPts val="1800"/>
        </a:spcBef>
        <a:spcAft>
          <a:spcPts val="0"/>
        </a:spcAft>
        <a:buClrTx/>
        <a:buSzPct val="100000"/>
        <a:buFont typeface="Arial"/>
        <a:buChar char="―"/>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8pPr>
      <a:lvl9pPr marL="2998185" marR="0" indent="-837052" algn="l" defTabSz="1003908" rtl="0" latinLnBrk="0">
        <a:lnSpc>
          <a:spcPct val="104999"/>
        </a:lnSpc>
        <a:spcBef>
          <a:spcPts val="1800"/>
        </a:spcBef>
        <a:spcAft>
          <a:spcPts val="0"/>
        </a:spcAft>
        <a:buClrTx/>
        <a:buSzPct val="100000"/>
        <a:buFont typeface="Arial"/>
        <a:buChar char="―"/>
        <a:tabLst>
          <a:tab pos="9347200" algn="r"/>
        </a:tabLst>
        <a:defRPr b="1" baseline="0" cap="none" i="0" spc="0" strike="noStrike" sz="2800" u="none">
          <a:solidFill>
            <a:schemeClr val="accent1"/>
          </a:solidFill>
          <a:uFillTx/>
          <a:latin typeface="FranklinGothic-Medium"/>
          <a:ea typeface="FranklinGothic-Medium"/>
          <a:cs typeface="FranklinGothic-Medium"/>
          <a:sym typeface="FranklinGothic-Medium"/>
        </a:defRPr>
      </a:lvl9pPr>
    </p:bodyStyle>
    <p:otherStyle>
      <a:lvl1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1pPr>
      <a:lvl2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2pPr>
      <a:lvl3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3pPr>
      <a:lvl4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4pPr>
      <a:lvl5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5pPr>
      <a:lvl6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6pPr>
      <a:lvl7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7pPr>
      <a:lvl8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8pPr>
      <a:lvl9pPr marL="0" marR="0" indent="0" algn="r" defTabSz="100396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Verdan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8.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9.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0.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2.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4.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How to Lead Health Care in a Time of Uncertainty…"/>
          <p:cNvSpPr txBox="1"/>
          <p:nvPr>
            <p:ph type="title"/>
          </p:nvPr>
        </p:nvSpPr>
        <p:spPr>
          <a:xfrm>
            <a:off x="1062037" y="3032680"/>
            <a:ext cx="7920002" cy="738665"/>
          </a:xfrm>
          <a:prstGeom prst="rect">
            <a:avLst/>
          </a:prstGeom>
        </p:spPr>
        <p:txBody>
          <a:bodyPr/>
          <a:lstStyle/>
          <a:p>
            <a:pPr defTabSz="491914">
              <a:defRPr sz="2300"/>
            </a:pPr>
            <a:r>
              <a:t>How to Lead Health Care in a Time of Uncertainty</a:t>
            </a:r>
          </a:p>
          <a:p>
            <a:pPr defTabSz="491914">
              <a:defRPr sz="1200"/>
            </a:pPr>
            <a:r>
              <a:t>Kent Bottles, MD</a:t>
            </a:r>
          </a:p>
        </p:txBody>
      </p:sp>
      <p:sp>
        <p:nvSpPr>
          <p:cNvPr id="377" name="April 24, 2018, San Francisco, California…"/>
          <p:cNvSpPr txBox="1"/>
          <p:nvPr>
            <p:ph type="body" sz="quarter" idx="1"/>
          </p:nvPr>
        </p:nvSpPr>
        <p:spPr>
          <a:xfrm>
            <a:off x="3579283" y="4375484"/>
            <a:ext cx="6496633" cy="230487"/>
          </a:xfrm>
          <a:prstGeom prst="rect">
            <a:avLst/>
          </a:prstGeom>
        </p:spPr>
        <p:txBody>
          <a:bodyPr/>
          <a:lstStyle/>
          <a:p>
            <a:pPr marL="0" indent="0" algn="l" defTabSz="43911">
              <a:lnSpc>
                <a:spcPct val="100000"/>
              </a:lnSpc>
              <a:spcBef>
                <a:spcPts val="0"/>
              </a:spcBef>
              <a:buSzTx/>
              <a:buNone/>
              <a:tabLst/>
              <a:defRPr b="0" sz="435">
                <a:solidFill>
                  <a:srgbClr val="222222"/>
                </a:solidFill>
                <a:latin typeface="Arial"/>
                <a:ea typeface="Arial"/>
                <a:cs typeface="Arial"/>
                <a:sym typeface="Arial"/>
              </a:defRPr>
            </a:pPr>
          </a:p>
          <a:p>
            <a:pPr marL="0" indent="0" algn="l" defTabSz="43911">
              <a:lnSpc>
                <a:spcPct val="100000"/>
              </a:lnSpc>
              <a:spcBef>
                <a:spcPts val="0"/>
              </a:spcBef>
              <a:buSzTx/>
              <a:buNone/>
              <a:tabLst/>
              <a:defRPr b="0" sz="87">
                <a:solidFill>
                  <a:srgbClr val="222222"/>
                </a:solidFill>
                <a:latin typeface="Arial"/>
                <a:ea typeface="Arial"/>
                <a:cs typeface="Arial"/>
                <a:sym typeface="Arial"/>
              </a:defRPr>
            </a:pPr>
            <a:r>
              <a:t>Apr</a:t>
            </a:r>
          </a:p>
          <a:p>
            <a:pPr marL="0" indent="0" algn="l" defTabSz="43911">
              <a:lnSpc>
                <a:spcPct val="100000"/>
              </a:lnSpc>
              <a:spcBef>
                <a:spcPts val="0"/>
              </a:spcBef>
              <a:buSzTx/>
              <a:buNone/>
              <a:tabLst/>
              <a:defRPr b="0" sz="87">
                <a:solidFill>
                  <a:srgbClr val="222222"/>
                </a:solidFill>
                <a:latin typeface="Arial"/>
                <a:ea typeface="Arial"/>
                <a:cs typeface="Arial"/>
                <a:sym typeface="Arial"/>
              </a:defRPr>
            </a:pPr>
            <a:r>
              <a:t>A</a:t>
            </a:r>
          </a:p>
          <a:p>
            <a:pPr marL="0" indent="0" algn="l" defTabSz="43911">
              <a:lnSpc>
                <a:spcPct val="100000"/>
              </a:lnSpc>
              <a:spcBef>
                <a:spcPts val="0"/>
              </a:spcBef>
              <a:buSzTx/>
              <a:buNone/>
              <a:tabLst/>
              <a:defRPr b="0" sz="87">
                <a:solidFill>
                  <a:srgbClr val="222222"/>
                </a:solidFill>
                <a:latin typeface="Arial"/>
                <a:ea typeface="Arial"/>
                <a:cs typeface="Arial"/>
                <a:sym typeface="Arial"/>
              </a:defRPr>
            </a:pPr>
            <a:r>
              <a:t>ApC</a:t>
            </a:r>
            <a:r>
              <a:rPr sz="1044"/>
              <a:t>Colorado MGMA Conference, September 13, 2012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Uncertainty Is Not Going Away:…"/>
          <p:cNvSpPr txBox="1"/>
          <p:nvPr>
            <p:ph type="title"/>
          </p:nvPr>
        </p:nvSpPr>
        <p:spPr>
          <a:xfrm>
            <a:off x="1062037" y="3032680"/>
            <a:ext cx="7920002" cy="738665"/>
          </a:xfrm>
          <a:prstGeom prst="rect">
            <a:avLst/>
          </a:prstGeom>
        </p:spPr>
        <p:txBody>
          <a:bodyPr/>
          <a:lstStyle/>
          <a:p>
            <a:pPr defTabSz="501954">
              <a:defRPr sz="2400"/>
            </a:pPr>
            <a:r>
              <a:t>Uncertainty Is Not Going Away:</a:t>
            </a:r>
          </a:p>
          <a:p>
            <a:pPr defTabSz="501954">
              <a:defRPr sz="2400"/>
            </a:pPr>
            <a:r>
              <a:t>So Now What Do We Do? How Can We Lead?</a:t>
            </a:r>
          </a:p>
        </p:txBody>
      </p:sp>
      <p:sp>
        <p:nvSpPr>
          <p:cNvPr id="403" name="Body"/>
          <p:cNvSpPr txBox="1"/>
          <p:nvPr>
            <p:ph type="body" sz="quarter" idx="1"/>
          </p:nvPr>
        </p:nvSpPr>
        <p:spPr>
          <a:xfrm>
            <a:off x="1065524" y="4038058"/>
            <a:ext cx="7920002" cy="230487"/>
          </a:xfrm>
          <a:prstGeom prst="rect">
            <a:avLst/>
          </a:prstGeom>
        </p:spPr>
        <p:txBody>
          <a:bodyPr/>
          <a:lstStyle/>
          <a:p>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The source of uncertainty…"/>
          <p:cNvSpPr txBox="1"/>
          <p:nvPr>
            <p:ph type="body" idx="1"/>
          </p:nvPr>
        </p:nvSpPr>
        <p:spPr>
          <a:xfrm>
            <a:off x="342900" y="2153916"/>
            <a:ext cx="9359901" cy="4777116"/>
          </a:xfrm>
          <a:prstGeom prst="rect">
            <a:avLst/>
          </a:prstGeom>
        </p:spPr>
        <p:txBody>
          <a:bodyPr/>
          <a:lstStyle/>
          <a:p>
            <a:pPr/>
            <a:r>
              <a:t>The source of uncertainty</a:t>
            </a:r>
          </a:p>
          <a:p>
            <a:pPr/>
            <a:r>
              <a:t>The types of tactics available for handling uncertainty</a:t>
            </a:r>
          </a:p>
          <a:p>
            <a:pPr/>
            <a:r>
              <a:t>Decision maker’s personal tolerance for ambiguity</a:t>
            </a:r>
          </a:p>
        </p:txBody>
      </p:sp>
      <p:sp>
        <p:nvSpPr>
          <p:cNvPr id="406" name="Intuition At Work…"/>
          <p:cNvSpPr txBox="1"/>
          <p:nvPr>
            <p:ph type="title"/>
          </p:nvPr>
        </p:nvSpPr>
        <p:spPr>
          <a:xfrm>
            <a:off x="341313" y="1071562"/>
            <a:ext cx="9361486" cy="998847"/>
          </a:xfrm>
          <a:prstGeom prst="rect">
            <a:avLst/>
          </a:prstGeom>
        </p:spPr>
        <p:txBody>
          <a:bodyPr/>
          <a:lstStyle/>
          <a:p>
            <a:pPr/>
            <a:r>
              <a:t>Intuition At Work</a:t>
            </a:r>
          </a:p>
          <a:p>
            <a:pPr>
              <a:defRPr sz="1900"/>
            </a:pPr>
            <a:r>
              <a:t>Gary Klein, 2003</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Missing important information…"/>
          <p:cNvSpPr txBox="1"/>
          <p:nvPr>
            <p:ph type="body" idx="1"/>
          </p:nvPr>
        </p:nvSpPr>
        <p:spPr>
          <a:xfrm>
            <a:off x="342900" y="2153916"/>
            <a:ext cx="9359901" cy="4777116"/>
          </a:xfrm>
          <a:prstGeom prst="rect">
            <a:avLst/>
          </a:prstGeom>
        </p:spPr>
        <p:txBody>
          <a:bodyPr/>
          <a:lstStyle/>
          <a:p>
            <a:pPr/>
            <a:r>
              <a:t>Missing important information</a:t>
            </a:r>
          </a:p>
          <a:p>
            <a:pPr/>
            <a:r>
              <a:t>Distrust the information you have</a:t>
            </a:r>
          </a:p>
          <a:p>
            <a:pPr/>
            <a:r>
              <a:t>Have information, trust it, but it is inconsistent</a:t>
            </a:r>
          </a:p>
          <a:p>
            <a:pPr/>
            <a:r>
              <a:t>Noise (irrelevant information)</a:t>
            </a:r>
          </a:p>
          <a:p>
            <a:pPr/>
            <a:r>
              <a:t>Have, trust, consistent, relevant information but you are uncertain because it is too complex to interpret</a:t>
            </a:r>
          </a:p>
        </p:txBody>
      </p:sp>
      <p:sp>
        <p:nvSpPr>
          <p:cNvPr id="409" name="Types of Uncertainty…"/>
          <p:cNvSpPr txBox="1"/>
          <p:nvPr>
            <p:ph type="title"/>
          </p:nvPr>
        </p:nvSpPr>
        <p:spPr>
          <a:xfrm>
            <a:off x="341313" y="1071562"/>
            <a:ext cx="9361486" cy="998847"/>
          </a:xfrm>
          <a:prstGeom prst="rect">
            <a:avLst/>
          </a:prstGeom>
        </p:spPr>
        <p:txBody>
          <a:bodyPr/>
          <a:lstStyle/>
          <a:p>
            <a:pPr/>
            <a:r>
              <a:t>Types of Uncertainty</a:t>
            </a:r>
          </a:p>
          <a:p>
            <a:pPr>
              <a:defRPr sz="1900"/>
            </a:pPr>
            <a:r>
              <a:t>Gary Klein, 2003</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1" name="Delay…"/>
          <p:cNvSpPr txBox="1"/>
          <p:nvPr>
            <p:ph type="body" idx="1"/>
          </p:nvPr>
        </p:nvSpPr>
        <p:spPr>
          <a:xfrm>
            <a:off x="342900" y="2153916"/>
            <a:ext cx="9359901" cy="4777116"/>
          </a:xfrm>
          <a:prstGeom prst="rect">
            <a:avLst/>
          </a:prstGeom>
        </p:spPr>
        <p:txBody>
          <a:bodyPr/>
          <a:lstStyle/>
          <a:p>
            <a:pPr marL="306324" indent="-306324" defTabSz="672618">
              <a:spcBef>
                <a:spcPts val="1200"/>
              </a:spcBef>
              <a:tabLst>
                <a:tab pos="6261100" algn="r"/>
              </a:tabLst>
              <a:defRPr sz="1800"/>
            </a:pPr>
            <a:r>
              <a:t>Delay</a:t>
            </a:r>
          </a:p>
          <a:p>
            <a:pPr marL="306324" indent="-306324" defTabSz="672618">
              <a:spcBef>
                <a:spcPts val="1200"/>
              </a:spcBef>
              <a:tabLst>
                <a:tab pos="6261100" algn="r"/>
              </a:tabLst>
              <a:defRPr sz="1800"/>
            </a:pPr>
            <a:r>
              <a:t>Seek more information</a:t>
            </a:r>
          </a:p>
          <a:p>
            <a:pPr marL="306324" indent="-306324" defTabSz="672618">
              <a:spcBef>
                <a:spcPts val="1200"/>
              </a:spcBef>
              <a:tabLst>
                <a:tab pos="6261100" algn="r"/>
              </a:tabLst>
              <a:defRPr sz="1800"/>
            </a:pPr>
            <a:r>
              <a:t>Fill gaps with assumptions; entertain competing hypothesis</a:t>
            </a:r>
          </a:p>
          <a:p>
            <a:pPr marL="306324" indent="-306324" defTabSz="672618">
              <a:spcBef>
                <a:spcPts val="1200"/>
              </a:spcBef>
              <a:tabLst>
                <a:tab pos="6261100" algn="r"/>
              </a:tabLst>
              <a:defRPr sz="1800"/>
            </a:pPr>
            <a:r>
              <a:t>Build an interpretation</a:t>
            </a:r>
          </a:p>
          <a:p>
            <a:pPr marL="306324" indent="-306324" defTabSz="672618">
              <a:spcBef>
                <a:spcPts val="1200"/>
              </a:spcBef>
              <a:tabLst>
                <a:tab pos="6261100" algn="r"/>
              </a:tabLst>
              <a:defRPr sz="1800"/>
            </a:pPr>
            <a:r>
              <a:t>Press on</a:t>
            </a:r>
          </a:p>
          <a:p>
            <a:pPr marL="306324" indent="-306324" defTabSz="672618">
              <a:spcBef>
                <a:spcPts val="1200"/>
              </a:spcBef>
              <a:tabLst>
                <a:tab pos="6261100" algn="r"/>
              </a:tabLst>
              <a:defRPr sz="1800"/>
            </a:pPr>
            <a:r>
              <a:t>Shake the trees</a:t>
            </a:r>
          </a:p>
          <a:p>
            <a:pPr marL="306324" indent="-306324" defTabSz="672618">
              <a:spcBef>
                <a:spcPts val="1200"/>
              </a:spcBef>
              <a:tabLst>
                <a:tab pos="6261100" algn="r"/>
              </a:tabLst>
              <a:defRPr sz="1800"/>
            </a:pPr>
            <a:r>
              <a:t>Design decision scenarios</a:t>
            </a:r>
          </a:p>
          <a:p>
            <a:pPr marL="306324" indent="-306324" defTabSz="672618">
              <a:spcBef>
                <a:spcPts val="1200"/>
              </a:spcBef>
              <a:tabLst>
                <a:tab pos="6261100" algn="r"/>
              </a:tabLst>
              <a:defRPr sz="1800"/>
            </a:pPr>
            <a:r>
              <a:t>Simplify the plan</a:t>
            </a:r>
          </a:p>
          <a:p>
            <a:pPr marL="306324" indent="-306324" defTabSz="672618">
              <a:spcBef>
                <a:spcPts val="1200"/>
              </a:spcBef>
              <a:tabLst>
                <a:tab pos="6261100" algn="r"/>
              </a:tabLst>
              <a:defRPr sz="1800"/>
            </a:pPr>
            <a:r>
              <a:t>Plan for the worst</a:t>
            </a:r>
          </a:p>
          <a:p>
            <a:pPr marL="306324" indent="-306324" defTabSz="672618">
              <a:spcBef>
                <a:spcPts val="1200"/>
              </a:spcBef>
              <a:tabLst>
                <a:tab pos="6261100" algn="r"/>
              </a:tabLst>
              <a:defRPr sz="1800"/>
            </a:pPr>
            <a:r>
              <a:t>Use incremental decisions</a:t>
            </a:r>
          </a:p>
          <a:p>
            <a:pPr marL="306324" indent="-306324" defTabSz="672618">
              <a:spcBef>
                <a:spcPts val="1200"/>
              </a:spcBef>
              <a:tabLst>
                <a:tab pos="6261100" algn="r"/>
              </a:tabLst>
              <a:defRPr sz="1800"/>
            </a:pPr>
            <a:r>
              <a:t>Embrace the uncertainty</a:t>
            </a:r>
          </a:p>
        </p:txBody>
      </p:sp>
      <p:sp>
        <p:nvSpPr>
          <p:cNvPr id="412" name="Uncertainty Management Tactics…"/>
          <p:cNvSpPr txBox="1"/>
          <p:nvPr>
            <p:ph type="title"/>
          </p:nvPr>
        </p:nvSpPr>
        <p:spPr>
          <a:xfrm>
            <a:off x="341313" y="1071562"/>
            <a:ext cx="9361486" cy="998847"/>
          </a:xfrm>
          <a:prstGeom prst="rect">
            <a:avLst/>
          </a:prstGeom>
        </p:spPr>
        <p:txBody>
          <a:bodyPr/>
          <a:lstStyle/>
          <a:p>
            <a:pPr/>
            <a:r>
              <a:t>Uncertainty Management Tactics</a:t>
            </a:r>
          </a:p>
          <a:p>
            <a:pPr>
              <a:defRPr sz="1900"/>
            </a:pPr>
            <a:r>
              <a:t>Gary Klein, 2003</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Find key vulnerabilities in a plan…"/>
          <p:cNvSpPr txBox="1"/>
          <p:nvPr>
            <p:ph type="body" idx="1"/>
          </p:nvPr>
        </p:nvSpPr>
        <p:spPr>
          <a:xfrm>
            <a:off x="342900" y="2153916"/>
            <a:ext cx="9359901" cy="4777116"/>
          </a:xfrm>
          <a:prstGeom prst="rect">
            <a:avLst/>
          </a:prstGeom>
        </p:spPr>
        <p:txBody>
          <a:bodyPr/>
          <a:lstStyle/>
          <a:p>
            <a:pPr/>
            <a:r>
              <a:t>Find key vulnerabilities in a plan</a:t>
            </a:r>
          </a:p>
          <a:p>
            <a:pPr/>
            <a:r>
              <a:t>Imagine total, embarrassing, devastating failure</a:t>
            </a:r>
          </a:p>
          <a:p>
            <a:pPr/>
            <a:r>
              <a:t>Generate reasons for failure individually </a:t>
            </a:r>
          </a:p>
          <a:p>
            <a:pPr/>
            <a:r>
              <a:t>Consolidate list of failures</a:t>
            </a:r>
          </a:p>
          <a:p>
            <a:pPr/>
            <a:r>
              <a:t>Revisit the plan to address how to avoid list</a:t>
            </a:r>
          </a:p>
          <a:p>
            <a:pPr/>
            <a:r>
              <a:t>Periodically review the list</a:t>
            </a:r>
          </a:p>
        </p:txBody>
      </p:sp>
      <p:sp>
        <p:nvSpPr>
          <p:cNvPr id="415" name="PreMortem…"/>
          <p:cNvSpPr txBox="1"/>
          <p:nvPr>
            <p:ph type="title"/>
          </p:nvPr>
        </p:nvSpPr>
        <p:spPr>
          <a:xfrm>
            <a:off x="341313" y="1071562"/>
            <a:ext cx="9361486" cy="998847"/>
          </a:xfrm>
          <a:prstGeom prst="rect">
            <a:avLst/>
          </a:prstGeom>
        </p:spPr>
        <p:txBody>
          <a:bodyPr/>
          <a:lstStyle/>
          <a:p>
            <a:pPr/>
            <a:r>
              <a:t>PreMortem </a:t>
            </a:r>
          </a:p>
          <a:p>
            <a:pPr>
              <a:defRPr sz="1900"/>
            </a:pPr>
            <a:r>
              <a:t>Gary Klein, 2003</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Quiet limbic system…"/>
          <p:cNvSpPr txBox="1"/>
          <p:nvPr>
            <p:ph type="body" idx="1"/>
          </p:nvPr>
        </p:nvSpPr>
        <p:spPr>
          <a:xfrm>
            <a:off x="342900" y="2153916"/>
            <a:ext cx="9359901" cy="4777116"/>
          </a:xfrm>
          <a:prstGeom prst="rect">
            <a:avLst/>
          </a:prstGeom>
        </p:spPr>
        <p:txBody>
          <a:bodyPr/>
          <a:lstStyle/>
          <a:p>
            <a:pPr marL="324611" indent="-324611" defTabSz="712773">
              <a:spcBef>
                <a:spcPts val="1200"/>
              </a:spcBef>
              <a:tabLst>
                <a:tab pos="6629400" algn="r"/>
              </a:tabLst>
              <a:defRPr sz="1900"/>
            </a:pPr>
            <a:r>
              <a:t>Quiet limbic system</a:t>
            </a:r>
          </a:p>
          <a:p>
            <a:pPr marL="324611" indent="-324611" defTabSz="712773">
              <a:spcBef>
                <a:spcPts val="1200"/>
              </a:spcBef>
              <a:tabLst>
                <a:tab pos="6629400" algn="r"/>
              </a:tabLst>
              <a:defRPr sz="1900"/>
            </a:pPr>
            <a:r>
              <a:t>Stay positive</a:t>
            </a:r>
          </a:p>
          <a:p>
            <a:pPr marL="324611" indent="-324611" defTabSz="712773">
              <a:spcBef>
                <a:spcPts val="1200"/>
              </a:spcBef>
              <a:tabLst>
                <a:tab pos="6629400" algn="r"/>
              </a:tabLst>
              <a:defRPr sz="1900"/>
            </a:pPr>
            <a:r>
              <a:t>They know what they know and what they don’t</a:t>
            </a:r>
          </a:p>
          <a:p>
            <a:pPr marL="324611" indent="-324611" defTabSz="712773">
              <a:spcBef>
                <a:spcPts val="1200"/>
              </a:spcBef>
              <a:tabLst>
                <a:tab pos="6629400" algn="r"/>
              </a:tabLst>
              <a:defRPr sz="1900"/>
            </a:pPr>
            <a:r>
              <a:t>Embrace what cannot be controlled</a:t>
            </a:r>
          </a:p>
          <a:p>
            <a:pPr marL="324611" indent="-324611" defTabSz="712773">
              <a:spcBef>
                <a:spcPts val="1200"/>
              </a:spcBef>
              <a:tabLst>
                <a:tab pos="6629400" algn="r"/>
              </a:tabLst>
              <a:defRPr sz="1900"/>
            </a:pPr>
            <a:r>
              <a:t>Focus only on what matters</a:t>
            </a:r>
          </a:p>
          <a:p>
            <a:pPr marL="324611" indent="-324611" defTabSz="712773">
              <a:spcBef>
                <a:spcPts val="1200"/>
              </a:spcBef>
              <a:tabLst>
                <a:tab pos="6629400" algn="r"/>
              </a:tabLst>
              <a:defRPr sz="1900"/>
            </a:pPr>
            <a:r>
              <a:t>Don’t seek perfection</a:t>
            </a:r>
          </a:p>
          <a:p>
            <a:pPr marL="324611" indent="-324611" defTabSz="712773">
              <a:spcBef>
                <a:spcPts val="1200"/>
              </a:spcBef>
              <a:tabLst>
                <a:tab pos="6629400" algn="r"/>
              </a:tabLst>
              <a:defRPr sz="1900"/>
            </a:pPr>
            <a:r>
              <a:t>Don’t dwell on problems</a:t>
            </a:r>
          </a:p>
          <a:p>
            <a:pPr marL="324611" indent="-324611" defTabSz="712773">
              <a:spcBef>
                <a:spcPts val="1200"/>
              </a:spcBef>
              <a:tabLst>
                <a:tab pos="6629400" algn="r"/>
              </a:tabLst>
              <a:defRPr sz="1900"/>
            </a:pPr>
            <a:r>
              <a:t>Know when to trust their gut</a:t>
            </a:r>
          </a:p>
          <a:p>
            <a:pPr marL="324611" indent="-324611" defTabSz="712773">
              <a:spcBef>
                <a:spcPts val="1200"/>
              </a:spcBef>
              <a:tabLst>
                <a:tab pos="6629400" algn="r"/>
              </a:tabLst>
              <a:defRPr sz="1900"/>
            </a:pPr>
            <a:r>
              <a:t>Contingency plans</a:t>
            </a:r>
          </a:p>
          <a:p>
            <a:pPr marL="324611" indent="-324611" defTabSz="712773">
              <a:spcBef>
                <a:spcPts val="1200"/>
              </a:spcBef>
              <a:tabLst>
                <a:tab pos="6629400" algn="r"/>
              </a:tabLst>
              <a:defRPr sz="1900"/>
            </a:pPr>
            <a:r>
              <a:t>Breathe </a:t>
            </a:r>
          </a:p>
        </p:txBody>
      </p:sp>
      <p:sp>
        <p:nvSpPr>
          <p:cNvPr id="418" name="Ways Emotionally Intelligent People Overcome Uncertainty…"/>
          <p:cNvSpPr txBox="1"/>
          <p:nvPr>
            <p:ph type="title"/>
          </p:nvPr>
        </p:nvSpPr>
        <p:spPr>
          <a:xfrm>
            <a:off x="341313" y="1071562"/>
            <a:ext cx="9361486" cy="998847"/>
          </a:xfrm>
          <a:prstGeom prst="rect">
            <a:avLst/>
          </a:prstGeom>
        </p:spPr>
        <p:txBody>
          <a:bodyPr/>
          <a:lstStyle/>
          <a:p>
            <a:pPr>
              <a:defRPr sz="2600"/>
            </a:pPr>
            <a:r>
              <a:t>Ways Emotionally Intelligent People Overcome Uncertainty</a:t>
            </a:r>
          </a:p>
          <a:p>
            <a:pPr>
              <a:defRPr sz="1600"/>
            </a:pPr>
            <a:r>
              <a:t>Travis Bradberry, PhD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Black Swan event: rare, large impact, causes retrospectively identified; impossibility of calculating the risks of rare events and predicting their occurrence…"/>
          <p:cNvSpPr txBox="1"/>
          <p:nvPr>
            <p:ph type="body" idx="1"/>
          </p:nvPr>
        </p:nvSpPr>
        <p:spPr>
          <a:xfrm>
            <a:off x="342900" y="2153916"/>
            <a:ext cx="9359901" cy="4777116"/>
          </a:xfrm>
          <a:prstGeom prst="rect">
            <a:avLst/>
          </a:prstGeom>
        </p:spPr>
        <p:txBody>
          <a:bodyPr/>
          <a:lstStyle/>
          <a:p>
            <a:pPr marL="315468" indent="-315468" defTabSz="692694">
              <a:spcBef>
                <a:spcPts val="1200"/>
              </a:spcBef>
              <a:tabLst>
                <a:tab pos="6438900" algn="r"/>
              </a:tabLst>
              <a:defRPr sz="1900"/>
            </a:pPr>
            <a:r>
              <a:t>Black Swan event: rare, large impact, causes retrospectively identified; impossibility of calculating the risks of rare events and predicting their occurrence</a:t>
            </a:r>
          </a:p>
          <a:p>
            <a:pPr marL="315468" indent="-315468" defTabSz="692694">
              <a:spcBef>
                <a:spcPts val="1200"/>
              </a:spcBef>
              <a:tabLst>
                <a:tab pos="6438900" algn="r"/>
              </a:tabLst>
              <a:defRPr sz="1900"/>
            </a:pPr>
            <a:r>
              <a:t>We know a lot more about what is wrong than what is right; experts and others don’t know what they don’t know; it is human nature to be overconfident</a:t>
            </a:r>
          </a:p>
          <a:p>
            <a:pPr marL="315468" indent="-315468" defTabSz="692694">
              <a:spcBef>
                <a:spcPts val="1200"/>
              </a:spcBef>
              <a:tabLst>
                <a:tab pos="6438900" algn="r"/>
              </a:tabLst>
              <a:defRPr sz="1900"/>
            </a:pPr>
            <a:r>
              <a:t>What we know today might turn out to be wrong, but what is wrong today cannot turn out to be right tomorrow</a:t>
            </a:r>
          </a:p>
          <a:p>
            <a:pPr marL="315468" indent="-315468" defTabSz="692694">
              <a:spcBef>
                <a:spcPts val="1200"/>
              </a:spcBef>
              <a:tabLst>
                <a:tab pos="6438900" algn="r"/>
              </a:tabLst>
              <a:defRPr sz="1900"/>
            </a:pPr>
            <a:r>
              <a:t>If I spot a black swan, I can be sure that the statement “all swans are white” is wrong</a:t>
            </a:r>
          </a:p>
          <a:p>
            <a:pPr marL="315468" indent="-315468" defTabSz="692694">
              <a:spcBef>
                <a:spcPts val="1200"/>
              </a:spcBef>
              <a:tabLst>
                <a:tab pos="6438900" algn="r"/>
              </a:tabLst>
              <a:defRPr sz="1900"/>
            </a:pPr>
            <a:r>
              <a:t>Since one small observation can disprove a statement, while millions cannot confirm it, disconfirmation is more rigorous than confirmation (Sir Karl Popper)</a:t>
            </a:r>
          </a:p>
        </p:txBody>
      </p:sp>
      <p:sp>
        <p:nvSpPr>
          <p:cNvPr id="421" name="Antifragile: How to Live in a World We Don’t Understand…"/>
          <p:cNvSpPr txBox="1"/>
          <p:nvPr>
            <p:ph type="title"/>
          </p:nvPr>
        </p:nvSpPr>
        <p:spPr>
          <a:xfrm>
            <a:off x="341313" y="1071562"/>
            <a:ext cx="9361486" cy="998847"/>
          </a:xfrm>
          <a:prstGeom prst="rect">
            <a:avLst/>
          </a:prstGeom>
        </p:spPr>
        <p:txBody>
          <a:bodyPr/>
          <a:lstStyle/>
          <a:p>
            <a:pPr>
              <a:defRPr sz="2700"/>
            </a:pPr>
            <a:r>
              <a:t>Antifragile: How to Live in a World We Don’t Understand</a:t>
            </a:r>
          </a:p>
          <a:p>
            <a:pPr>
              <a:defRPr sz="1900"/>
            </a:pPr>
            <a:r>
              <a:t>Nassim Nicholas Taleb, 2012</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Body"/>
          <p:cNvSpPr txBox="1"/>
          <p:nvPr>
            <p:ph type="body" idx="1"/>
          </p:nvPr>
        </p:nvSpPr>
        <p:spPr>
          <a:xfrm>
            <a:off x="352759" y="2157301"/>
            <a:ext cx="9340182" cy="4767046"/>
          </a:xfrm>
          <a:prstGeom prst="rect">
            <a:avLst/>
          </a:prstGeom>
        </p:spPr>
        <p:txBody>
          <a:bodyPr/>
          <a:lstStyle/>
          <a:p>
            <a:pPr/>
          </a:p>
        </p:txBody>
      </p:sp>
      <p:sp>
        <p:nvSpPr>
          <p:cNvPr id="424" name="Title"/>
          <p:cNvSpPr txBox="1"/>
          <p:nvPr>
            <p:ph type="title"/>
          </p:nvPr>
        </p:nvSpPr>
        <p:spPr>
          <a:xfrm>
            <a:off x="351175" y="1077223"/>
            <a:ext cx="9341765" cy="996742"/>
          </a:xfrm>
          <a:prstGeom prst="rect">
            <a:avLst/>
          </a:prstGeom>
        </p:spPr>
        <p:txBody>
          <a:bodyPr/>
          <a:lstStyle/>
          <a:p>
            <a:pPr/>
          </a:p>
        </p:txBody>
      </p:sp>
      <p:pic>
        <p:nvPicPr>
          <p:cNvPr id="425" name="Screen Shot 2018-04-20 at 4.23.19 AM.png" descr="Screen Shot 2018-04-20 at 4.23.19 AM.png"/>
          <p:cNvPicPr>
            <a:picLocks noChangeAspect="1"/>
          </p:cNvPicPr>
          <p:nvPr/>
        </p:nvPicPr>
        <p:blipFill>
          <a:blip r:embed="rId2">
            <a:extLst/>
          </a:blip>
          <a:stretch>
            <a:fillRect/>
          </a:stretch>
        </p:blipFill>
        <p:spPr>
          <a:xfrm>
            <a:off x="1368072" y="-3"/>
            <a:ext cx="7309557" cy="7518404"/>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An intelligent life is all about emotional positioning to eliminate the sting of harm…which is done by mentally writing off belongings so one does not feel any pain from losses.  The volatility of the world no longer affects you negatively.”               Nassim Taleb…"/>
          <p:cNvSpPr txBox="1"/>
          <p:nvPr>
            <p:ph type="body" idx="1"/>
          </p:nvPr>
        </p:nvSpPr>
        <p:spPr>
          <a:xfrm>
            <a:off x="342900" y="2153916"/>
            <a:ext cx="9359901" cy="4777116"/>
          </a:xfrm>
          <a:prstGeom prst="rect">
            <a:avLst/>
          </a:prstGeom>
        </p:spPr>
        <p:txBody>
          <a:bodyPr/>
          <a:lstStyle/>
          <a:p>
            <a:pPr/>
            <a:r>
              <a:t>“An intelligent life is all about emotional positioning to eliminate the sting of harm…which is done by mentally writing off belongings so one does not feel any pain from losses.  The volatility of the world no longer affects you negatively.”               Nassim Taleb</a:t>
            </a:r>
          </a:p>
          <a:p>
            <a:pPr/>
            <a:r>
              <a:t>Read Seneca, Zeno of Citium, Epictetus, Marcus Aurelius, Albert Ellis, Aaron Beck, Victor Frankl</a:t>
            </a:r>
          </a:p>
          <a:p>
            <a:pPr/>
            <a:r>
              <a:t>“It’s not the events that upset us, but our judgments about the events.”                                         Epictetus</a:t>
            </a:r>
          </a:p>
        </p:txBody>
      </p:sp>
      <p:sp>
        <p:nvSpPr>
          <p:cNvPr id="428" name="Stoicism as Response to Uncertainty"/>
          <p:cNvSpPr txBox="1"/>
          <p:nvPr>
            <p:ph type="title"/>
          </p:nvPr>
        </p:nvSpPr>
        <p:spPr>
          <a:xfrm>
            <a:off x="255336" y="1019000"/>
            <a:ext cx="9361493" cy="998844"/>
          </a:xfrm>
          <a:prstGeom prst="rect">
            <a:avLst/>
          </a:prstGeom>
        </p:spPr>
        <p:txBody>
          <a:bodyPr/>
          <a:lstStyle>
            <a:lvl1pPr>
              <a:defRPr sz="4100"/>
            </a:lvl1pPr>
          </a:lstStyle>
          <a:p>
            <a:pPr/>
            <a:r>
              <a:t>Stoicism as Response to Uncertainty</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To be a good human is to have a kind of openness to the world, an ability to trust uncertain things beyond your own control, that can lead you to be shattered in very extreme circumstances for which you were not to blame. That says something very important about the ethical life:  that it is based on a trust in the uncertainty, and on a willingness to be exposed.  It’s based on being more like a plant than a jewel: something rather fragile, but whose very particular beauty is inseparable from that fragility.”"/>
          <p:cNvSpPr txBox="1"/>
          <p:nvPr>
            <p:ph type="body" idx="1"/>
          </p:nvPr>
        </p:nvSpPr>
        <p:spPr>
          <a:xfrm>
            <a:off x="342900" y="2153916"/>
            <a:ext cx="9359901" cy="4777116"/>
          </a:xfrm>
          <a:prstGeom prst="rect">
            <a:avLst/>
          </a:prstGeom>
        </p:spPr>
        <p:txBody>
          <a:bodyPr/>
          <a:lstStyle>
            <a:lvl1pPr marL="0" indent="457200" defTabSz="457200">
              <a:lnSpc>
                <a:spcPct val="100000"/>
              </a:lnSpc>
              <a:spcBef>
                <a:spcPts val="0"/>
              </a:spcBef>
              <a:buSzTx/>
              <a:buNone/>
              <a:tabLst/>
              <a:defRPr>
                <a:solidFill>
                  <a:srgbClr val="000000"/>
                </a:solidFill>
                <a:uFill>
                  <a:solidFill>
                    <a:srgbClr val="000000"/>
                  </a:solidFill>
                </a:uFill>
              </a:defRPr>
            </a:lvl1pPr>
          </a:lstStyle>
          <a:p>
            <a:pPr/>
            <a:r>
              <a:t>“To be a good human is to have a kind of openness to the world, an ability to trust uncertain things beyond your own control, that can lead you to be shattered in very extreme circumstances for which you were not to blame. That says something very important about the ethical life:  that it is based on a trust in the uncertainty, and on a willingness to be exposed.  It’s based on being more like a plant than a jewel: something rather fragile, but whose very particular beauty is inseparable from that fragility.”</a:t>
            </a:r>
          </a:p>
        </p:txBody>
      </p:sp>
      <p:sp>
        <p:nvSpPr>
          <p:cNvPr id="431" name="Martha Nussbaum"/>
          <p:cNvSpPr txBox="1"/>
          <p:nvPr>
            <p:ph type="title"/>
          </p:nvPr>
        </p:nvSpPr>
        <p:spPr>
          <a:xfrm>
            <a:off x="341313" y="1071562"/>
            <a:ext cx="9361486" cy="998847"/>
          </a:xfrm>
          <a:prstGeom prst="rect">
            <a:avLst/>
          </a:prstGeom>
        </p:spPr>
        <p:txBody>
          <a:bodyPr/>
          <a:lstStyle/>
          <a:p>
            <a:pPr/>
            <a:r>
              <a:t>Martha Nussbaum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Leaders experience the current health care environment as chaotic, uncertain, &amp; unpredictable…"/>
          <p:cNvSpPr txBox="1"/>
          <p:nvPr>
            <p:ph type="body" idx="1"/>
          </p:nvPr>
        </p:nvSpPr>
        <p:spPr>
          <a:xfrm>
            <a:off x="342900" y="2153916"/>
            <a:ext cx="9359901" cy="4777116"/>
          </a:xfrm>
          <a:prstGeom prst="rect">
            <a:avLst/>
          </a:prstGeom>
        </p:spPr>
        <p:txBody>
          <a:bodyPr/>
          <a:lstStyle/>
          <a:p>
            <a:pPr marL="397763" indent="-397763" defTabSz="873399">
              <a:spcBef>
                <a:spcPts val="1500"/>
              </a:spcBef>
              <a:tabLst>
                <a:tab pos="8128000" algn="r"/>
              </a:tabLst>
              <a:defRPr sz="2436"/>
            </a:pPr>
            <a:r>
              <a:t>Leaders experience the current health care environment as chaotic, uncertain, &amp; unpredictable</a:t>
            </a:r>
          </a:p>
          <a:p>
            <a:pPr marL="397763" indent="-397763" defTabSz="873399">
              <a:spcBef>
                <a:spcPts val="1500"/>
              </a:spcBef>
              <a:tabLst>
                <a:tab pos="8128000" algn="r"/>
              </a:tabLst>
              <a:defRPr sz="2436"/>
            </a:pPr>
            <a:r>
              <a:t>Cost of health care is not sustainable</a:t>
            </a:r>
          </a:p>
          <a:p>
            <a:pPr marL="397763" indent="-397763" defTabSz="873399">
              <a:spcBef>
                <a:spcPts val="1500"/>
              </a:spcBef>
              <a:tabLst>
                <a:tab pos="8128000" algn="r"/>
              </a:tabLst>
              <a:defRPr sz="2436"/>
            </a:pPr>
            <a:r>
              <a:t>ACA fate under Trump Administration</a:t>
            </a:r>
          </a:p>
          <a:p>
            <a:pPr marL="397763" indent="-397763" defTabSz="873399">
              <a:spcBef>
                <a:spcPts val="1500"/>
              </a:spcBef>
              <a:tabLst>
                <a:tab pos="8128000" algn="r"/>
              </a:tabLst>
              <a:defRPr sz="2436"/>
            </a:pPr>
            <a:r>
              <a:t>Population Health vs. Hospitalization</a:t>
            </a:r>
          </a:p>
          <a:p>
            <a:pPr marL="397763" indent="-397763" defTabSz="873399">
              <a:spcBef>
                <a:spcPts val="1500"/>
              </a:spcBef>
              <a:tabLst>
                <a:tab pos="8128000" algn="r"/>
              </a:tabLst>
              <a:defRPr sz="2436"/>
            </a:pPr>
            <a:r>
              <a:t>Threat of industry disruption by Uber for healthcare</a:t>
            </a:r>
          </a:p>
          <a:p>
            <a:pPr marL="397763" indent="-397763" defTabSz="873399">
              <a:spcBef>
                <a:spcPts val="1500"/>
              </a:spcBef>
              <a:tabLst>
                <a:tab pos="8128000" algn="r"/>
              </a:tabLst>
              <a:defRPr sz="2436"/>
            </a:pPr>
            <a:r>
              <a:t>Physician Burnout and Uncertainty</a:t>
            </a:r>
          </a:p>
          <a:p>
            <a:pPr marL="397763" indent="-397763" defTabSz="873399">
              <a:spcBef>
                <a:spcPts val="1500"/>
              </a:spcBef>
              <a:tabLst>
                <a:tab pos="8128000" algn="r"/>
              </a:tabLst>
              <a:defRPr sz="2436"/>
            </a:pPr>
            <a:r>
              <a:t>How to lead, innovate, and take care of patients in an era of uncertainty</a:t>
            </a:r>
          </a:p>
        </p:txBody>
      </p:sp>
      <p:sp>
        <p:nvSpPr>
          <p:cNvPr id="380" name="The Presentation"/>
          <p:cNvSpPr txBox="1"/>
          <p:nvPr>
            <p:ph type="title"/>
          </p:nvPr>
        </p:nvSpPr>
        <p:spPr>
          <a:xfrm>
            <a:off x="-1220788" y="1160462"/>
            <a:ext cx="12168652" cy="998847"/>
          </a:xfrm>
          <a:prstGeom prst="rect">
            <a:avLst/>
          </a:prstGeom>
        </p:spPr>
        <p:txBody>
          <a:bodyPr/>
          <a:lstStyle/>
          <a:p>
            <a:pPr/>
            <a:r>
              <a:t>The Presentation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Human beings are better at doing things than we are at thinking (techne &gt; episteme); Academy favors episteme &gt; techne.…"/>
          <p:cNvSpPr txBox="1"/>
          <p:nvPr>
            <p:ph type="body" idx="1"/>
          </p:nvPr>
        </p:nvSpPr>
        <p:spPr>
          <a:xfrm>
            <a:off x="342900" y="2153916"/>
            <a:ext cx="9359901" cy="4777116"/>
          </a:xfrm>
          <a:prstGeom prst="rect">
            <a:avLst/>
          </a:prstGeom>
        </p:spPr>
        <p:txBody>
          <a:bodyPr/>
          <a:lstStyle/>
          <a:p>
            <a:pPr/>
            <a:r>
              <a:t>Human beings are better at doing things than we are at thinking (techne &gt; episteme); Academy favors episteme &gt; techne. </a:t>
            </a:r>
          </a:p>
          <a:p>
            <a:pPr/>
            <a:r>
              <a:t>Jet engines were developed by tinkering engineers without understanding of how they works rather than by physicists applying a scientific theory.  Text books are wrong.</a:t>
            </a:r>
          </a:p>
          <a:p>
            <a:pPr/>
            <a:r>
              <a:t>Most innovations do not result from applying theory to practice</a:t>
            </a:r>
          </a:p>
        </p:txBody>
      </p:sp>
      <p:sp>
        <p:nvSpPr>
          <p:cNvPr id="434" name="Antifragile: How to Live in a World We Don’t Understand…"/>
          <p:cNvSpPr txBox="1"/>
          <p:nvPr>
            <p:ph type="title"/>
          </p:nvPr>
        </p:nvSpPr>
        <p:spPr>
          <a:xfrm>
            <a:off x="341313" y="1071562"/>
            <a:ext cx="9361486" cy="998847"/>
          </a:xfrm>
          <a:prstGeom prst="rect">
            <a:avLst/>
          </a:prstGeom>
        </p:spPr>
        <p:txBody>
          <a:bodyPr/>
          <a:lstStyle/>
          <a:p>
            <a:pPr>
              <a:defRPr sz="2700"/>
            </a:pPr>
            <a:r>
              <a:t>Antifragile: How to Live in a World We Don’t Understand</a:t>
            </a:r>
          </a:p>
          <a:p>
            <a:pPr>
              <a:defRPr sz="1900"/>
            </a:pPr>
            <a:r>
              <a:t>Nassim Nicholas Taleb, 2012</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Involves knowing how to manage yourself and others, and how to navigate complicated social situations with emotional intelligence”                                                       Richard Wagner…"/>
          <p:cNvSpPr txBox="1"/>
          <p:nvPr>
            <p:ph type="body" idx="1"/>
          </p:nvPr>
        </p:nvSpPr>
        <p:spPr>
          <a:xfrm>
            <a:off x="342900" y="2153916"/>
            <a:ext cx="9359901" cy="4777116"/>
          </a:xfrm>
          <a:prstGeom prst="rect">
            <a:avLst/>
          </a:prstGeom>
        </p:spPr>
        <p:txBody>
          <a:bodyPr/>
          <a:lstStyle/>
          <a:p>
            <a:pPr marL="367392" indent="-367392" defTabSz="1002451">
              <a:lnSpc>
                <a:spcPct val="90000"/>
              </a:lnSpc>
              <a:spcBef>
                <a:spcPts val="700"/>
              </a:spcBef>
              <a:buFontTx/>
              <a:tabLst/>
              <a:defRPr sz="2400">
                <a:solidFill>
                  <a:srgbClr val="000000"/>
                </a:solidFill>
              </a:defRPr>
            </a:pPr>
            <a:r>
              <a:t>“Involves knowing how to manage yourself and others, and how to navigate complicated social situations with emotional intelligence”                                                       Richard Wagner</a:t>
            </a:r>
          </a:p>
          <a:p>
            <a:pPr marL="367392" indent="-367392" defTabSz="1002451">
              <a:lnSpc>
                <a:spcPct val="90000"/>
              </a:lnSpc>
              <a:spcBef>
                <a:spcPts val="700"/>
              </a:spcBef>
              <a:buFontTx/>
              <a:tabLst/>
              <a:defRPr sz="2400">
                <a:solidFill>
                  <a:srgbClr val="000000"/>
                </a:solidFill>
              </a:defRPr>
            </a:pPr>
            <a:r>
              <a:t>Knowledge that cannot be easily summarized or conveyed; specific to a place or job or experience; the person closer to problem should solve problem                        Friedrich Hayek               </a:t>
            </a:r>
          </a:p>
          <a:p>
            <a:pPr marL="367392" indent="-367392" defTabSz="1002451">
              <a:lnSpc>
                <a:spcPct val="90000"/>
              </a:lnSpc>
              <a:spcBef>
                <a:spcPts val="700"/>
              </a:spcBef>
              <a:buFontTx/>
              <a:tabLst/>
              <a:defRPr sz="2400">
                <a:solidFill>
                  <a:srgbClr val="000000"/>
                </a:solidFill>
              </a:defRPr>
            </a:pPr>
            <a:r>
              <a:t>Fuzzy stuff around the edges – context, background, history, common knowledge. Xerox repairmen learn more from coffee breaks than manual                                           Brown &amp; Duguid</a:t>
            </a:r>
          </a:p>
        </p:txBody>
      </p:sp>
      <p:sp>
        <p:nvSpPr>
          <p:cNvPr id="437" name="Tacit Knowledge"/>
          <p:cNvSpPr txBox="1"/>
          <p:nvPr>
            <p:ph type="title"/>
          </p:nvPr>
        </p:nvSpPr>
        <p:spPr>
          <a:xfrm>
            <a:off x="341313" y="1071562"/>
            <a:ext cx="9361486" cy="998847"/>
          </a:xfrm>
          <a:prstGeom prst="rect">
            <a:avLst/>
          </a:prstGeom>
        </p:spPr>
        <p:txBody>
          <a:bodyPr/>
          <a:lstStyle>
            <a:lvl1pPr>
              <a:defRPr sz="6400"/>
            </a:lvl1pPr>
          </a:lstStyle>
          <a:p>
            <a:pPr/>
            <a:r>
              <a:t>Tacit Knowledge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AI tries to eliminate uncertainty in decision making…"/>
          <p:cNvSpPr txBox="1"/>
          <p:nvPr>
            <p:ph type="body" idx="1"/>
          </p:nvPr>
        </p:nvSpPr>
        <p:spPr>
          <a:xfrm>
            <a:off x="342900" y="2153916"/>
            <a:ext cx="9359901" cy="4777116"/>
          </a:xfrm>
          <a:prstGeom prst="rect">
            <a:avLst/>
          </a:prstGeom>
        </p:spPr>
        <p:txBody>
          <a:bodyPr/>
          <a:lstStyle/>
          <a:p>
            <a:pPr marL="384047" indent="-384047" defTabSz="843280">
              <a:spcBef>
                <a:spcPts val="1500"/>
              </a:spcBef>
              <a:tabLst>
                <a:tab pos="7848600" algn="r"/>
              </a:tabLst>
              <a:defRPr sz="2300"/>
            </a:pPr>
            <a:r>
              <a:t>AI tries to eliminate uncertainty in decision making</a:t>
            </a:r>
          </a:p>
          <a:p>
            <a:pPr marL="384047" indent="-384047" defTabSz="843280">
              <a:spcBef>
                <a:spcPts val="1500"/>
              </a:spcBef>
              <a:tabLst>
                <a:tab pos="7848600" algn="r"/>
              </a:tabLst>
              <a:defRPr sz="2300"/>
            </a:pPr>
            <a:r>
              <a:t>Discomfort of uncertainty can have a positive effect on medical care through the physician/patient relationship</a:t>
            </a:r>
          </a:p>
          <a:p>
            <a:pPr marL="384047" indent="-384047" defTabSz="843280">
              <a:spcBef>
                <a:spcPts val="1500"/>
              </a:spcBef>
              <a:tabLst>
                <a:tab pos="7848600" algn="r"/>
              </a:tabLst>
              <a:defRPr sz="2300"/>
            </a:pPr>
            <a:r>
              <a:t>Trust is the belief that another person will act in your interest in the future; Much of anxiety due to lack of trust in institutions  </a:t>
            </a:r>
          </a:p>
          <a:p>
            <a:pPr marL="384047" indent="-384047" defTabSz="843280">
              <a:spcBef>
                <a:spcPts val="1500"/>
              </a:spcBef>
              <a:tabLst>
                <a:tab pos="7848600" algn="r"/>
              </a:tabLst>
              <a:defRPr sz="2300"/>
            </a:pPr>
            <a:r>
              <a:t>Appropriate transparent expressions of uncertainty can lead to a stronger physician patient relationship</a:t>
            </a:r>
          </a:p>
          <a:p>
            <a:pPr marL="384047" indent="-384047" defTabSz="843280">
              <a:spcBef>
                <a:spcPts val="1500"/>
              </a:spcBef>
              <a:tabLst>
                <a:tab pos="7848600" algn="r"/>
              </a:tabLst>
              <a:defRPr sz="2300"/>
            </a:pPr>
            <a:r>
              <a:t>Greatest comfort to a patient can be hearing that regardless of clinical uncertainty their physician will be with them no matter what the future holds</a:t>
            </a:r>
          </a:p>
        </p:txBody>
      </p:sp>
      <p:sp>
        <p:nvSpPr>
          <p:cNvPr id="440" name="Uncertainty &amp; Trust in Medicine…"/>
          <p:cNvSpPr txBox="1"/>
          <p:nvPr>
            <p:ph type="title"/>
          </p:nvPr>
        </p:nvSpPr>
        <p:spPr>
          <a:xfrm>
            <a:off x="341313" y="1071562"/>
            <a:ext cx="9361486" cy="998847"/>
          </a:xfrm>
          <a:prstGeom prst="rect">
            <a:avLst/>
          </a:prstGeom>
        </p:spPr>
        <p:txBody>
          <a:bodyPr/>
          <a:lstStyle/>
          <a:p>
            <a:pPr/>
            <a:r>
              <a:t>Uncertainty &amp; Trust in Medicine</a:t>
            </a:r>
          </a:p>
          <a:p>
            <a:pPr>
              <a:defRPr sz="2000"/>
            </a:pPr>
            <a:r>
              <a:t>Katrina Armstrong, Annals of Internal Medicine, April 17, 2018</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Uncertainty is the only certainty there is, and knowing how to live with insecurity is the only security.”                          John Allen Paulos…"/>
          <p:cNvSpPr txBox="1"/>
          <p:nvPr>
            <p:ph type="body" idx="1"/>
          </p:nvPr>
        </p:nvSpPr>
        <p:spPr>
          <a:xfrm>
            <a:off x="342900" y="2166616"/>
            <a:ext cx="9359901" cy="4777116"/>
          </a:xfrm>
          <a:prstGeom prst="rect">
            <a:avLst/>
          </a:prstGeom>
        </p:spPr>
        <p:txBody>
          <a:bodyPr/>
          <a:lstStyle/>
          <a:p>
            <a:pPr marL="342900" indent="-342900" defTabSz="752930">
              <a:spcBef>
                <a:spcPts val="1300"/>
              </a:spcBef>
              <a:tabLst>
                <a:tab pos="7010400" algn="r"/>
              </a:tabLst>
              <a:defRPr sz="2100"/>
            </a:pPr>
            <a:r>
              <a:t>“Uncertainty is the only certainty there is, and knowing how to live with insecurity is the only security.”                          John Allen Paulos</a:t>
            </a:r>
          </a:p>
          <a:p>
            <a:pPr marL="342900" indent="-342900" defTabSz="752930">
              <a:spcBef>
                <a:spcPts val="1300"/>
              </a:spcBef>
              <a:tabLst>
                <a:tab pos="7010400" algn="r"/>
              </a:tabLst>
              <a:defRPr sz="2100"/>
            </a:pPr>
            <a:r>
              <a:t>“Madness is the result not of uncertainty but of certainty” F. Nietzche                                                                                                                                                                                                                          </a:t>
            </a:r>
          </a:p>
          <a:p>
            <a:pPr marL="342900" indent="-342900" defTabSz="752930">
              <a:spcBef>
                <a:spcPts val="1300"/>
              </a:spcBef>
              <a:tabLst>
                <a:tab pos="7010400" algn="r"/>
              </a:tabLst>
              <a:defRPr sz="2100"/>
            </a:pPr>
            <a:r>
              <a:t>“The trouble with the world is that the stupid are so confident while the intelligent are full of doubt.”                                          Bertrand Russell</a:t>
            </a:r>
          </a:p>
          <a:p>
            <a:pPr marL="342900" indent="-342900" defTabSz="752930">
              <a:spcBef>
                <a:spcPts val="1300"/>
              </a:spcBef>
              <a:tabLst>
                <a:tab pos="7010400" algn="r"/>
              </a:tabLst>
              <a:defRPr sz="2100"/>
            </a:pPr>
            <a:r>
              <a:t>"No matter how much evidence exists that seers do not exist, suckers will pay for the existence of seers."                            J. Scott Armstrong </a:t>
            </a:r>
          </a:p>
          <a:p>
            <a:pPr marL="342900" indent="-342900" defTabSz="752930">
              <a:spcBef>
                <a:spcPts val="1300"/>
              </a:spcBef>
              <a:tabLst>
                <a:tab pos="7010400" algn="r"/>
              </a:tabLst>
              <a:defRPr sz="2100"/>
            </a:pPr>
            <a:r>
              <a:t>“Use trial &amp; error and tinkering rather than planning to co-create with your patients innovations that cannot be predicted so that neither you nor your patients nor your organization turn out to be turkeys in a time of chaos and uncertainty.”                                                      Kent Bottles                                                                                                                                                                                                                                              </a:t>
            </a:r>
          </a:p>
        </p:txBody>
      </p:sp>
      <p:sp>
        <p:nvSpPr>
          <p:cNvPr id="443" name="Uncertainty"/>
          <p:cNvSpPr txBox="1"/>
          <p:nvPr>
            <p:ph type="title"/>
          </p:nvPr>
        </p:nvSpPr>
        <p:spPr>
          <a:xfrm>
            <a:off x="341313" y="1071562"/>
            <a:ext cx="9361486" cy="998847"/>
          </a:xfrm>
          <a:prstGeom prst="rect">
            <a:avLst/>
          </a:prstGeom>
        </p:spPr>
        <p:txBody>
          <a:bodyPr/>
          <a:lstStyle/>
          <a:p>
            <a:pPr/>
            <a:r>
              <a:t>Uncertainty</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Half of all physicians experience burnout in some form…"/>
          <p:cNvSpPr txBox="1"/>
          <p:nvPr>
            <p:ph type="body" idx="1"/>
          </p:nvPr>
        </p:nvSpPr>
        <p:spPr>
          <a:xfrm>
            <a:off x="342900" y="2153918"/>
            <a:ext cx="9359901" cy="4777111"/>
          </a:xfrm>
          <a:prstGeom prst="rect">
            <a:avLst/>
          </a:prstGeom>
        </p:spPr>
        <p:txBody>
          <a:bodyPr/>
          <a:lstStyle/>
          <a:p>
            <a:pPr/>
            <a:r>
              <a:t>Half of all physicians experience burnout in some form</a:t>
            </a:r>
          </a:p>
          <a:p>
            <a:pPr/>
            <a:r>
              <a:t>Merritt Hawkins survey 78% experience feelings of professional burnout </a:t>
            </a:r>
          </a:p>
          <a:p>
            <a:pPr/>
            <a:r>
              <a:t>Increase of 4% from 2016 survey</a:t>
            </a:r>
          </a:p>
        </p:txBody>
      </p:sp>
      <p:sp>
        <p:nvSpPr>
          <p:cNvPr id="446" name="How Bad Is MD Burnout?…"/>
          <p:cNvSpPr txBox="1"/>
          <p:nvPr>
            <p:ph type="title"/>
          </p:nvPr>
        </p:nvSpPr>
        <p:spPr>
          <a:xfrm>
            <a:off x="341313" y="1071562"/>
            <a:ext cx="9361486" cy="998846"/>
          </a:xfrm>
          <a:prstGeom prst="rect">
            <a:avLst/>
          </a:prstGeom>
        </p:spPr>
        <p:txBody>
          <a:bodyPr/>
          <a:lstStyle/>
          <a:p>
            <a:pPr defTabSz="582266">
              <a:defRPr sz="3900"/>
            </a:pPr>
            <a:r>
              <a:t>How Bad Is MD Burnout?</a:t>
            </a:r>
          </a:p>
          <a:p>
            <a:pPr defTabSz="582266">
              <a:defRPr sz="1200"/>
            </a:pPr>
            <a:r>
              <a:t>http://www.massmed.org/News-and-Publications/MMS-News-Releases/Physician-Burnout-Report-2018/</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Mayo Clin Proc January 2017:92(1):129-146…"/>
          <p:cNvSpPr txBox="1"/>
          <p:nvPr>
            <p:ph type="body" idx="1"/>
          </p:nvPr>
        </p:nvSpPr>
        <p:spPr>
          <a:xfrm>
            <a:off x="342900" y="2153918"/>
            <a:ext cx="9359901" cy="4777111"/>
          </a:xfrm>
          <a:prstGeom prst="rect">
            <a:avLst/>
          </a:prstGeom>
        </p:spPr>
        <p:txBody>
          <a:bodyPr/>
          <a:lstStyle/>
          <a:p>
            <a:pPr marL="452627" indent="-452627" defTabSz="993868">
              <a:spcBef>
                <a:spcPts val="1700"/>
              </a:spcBef>
              <a:tabLst>
                <a:tab pos="9245600" algn="r"/>
              </a:tabLst>
              <a:defRPr sz="2700"/>
            </a:pPr>
            <a:r>
              <a:t>Mayo Clin Proc January 2017:92(1):129-146</a:t>
            </a:r>
          </a:p>
          <a:p>
            <a:pPr marL="452627" indent="-452627" defTabSz="993868">
              <a:spcBef>
                <a:spcPts val="1700"/>
              </a:spcBef>
              <a:tabLst>
                <a:tab pos="9245600" algn="r"/>
              </a:tabLst>
              <a:defRPr sz="2700"/>
            </a:pPr>
            <a:r>
              <a:t>Declining reimbursements</a:t>
            </a:r>
          </a:p>
          <a:p>
            <a:pPr marL="452627" indent="-452627" defTabSz="993868">
              <a:spcBef>
                <a:spcPts val="1700"/>
              </a:spcBef>
              <a:tabLst>
                <a:tab pos="9245600" algn="r"/>
              </a:tabLst>
              <a:defRPr sz="2700"/>
            </a:pPr>
            <a:r>
              <a:t>EHR requirements costly &amp; increase clerical burden</a:t>
            </a:r>
          </a:p>
          <a:p>
            <a:pPr marL="452627" indent="-452627" defTabSz="993868">
              <a:spcBef>
                <a:spcPts val="1700"/>
              </a:spcBef>
              <a:tabLst>
                <a:tab pos="9245600" algn="r"/>
              </a:tabLst>
              <a:defRPr sz="2700"/>
            </a:pPr>
            <a:r>
              <a:t>Increase productivity expectations for MDs</a:t>
            </a:r>
          </a:p>
          <a:p>
            <a:pPr marL="452627" indent="-452627" defTabSz="993868">
              <a:spcBef>
                <a:spcPts val="1700"/>
              </a:spcBef>
              <a:tabLst>
                <a:tab pos="9245600" algn="r"/>
              </a:tabLst>
              <a:defRPr sz="2700"/>
            </a:pPr>
            <a:r>
              <a:t>Improve efficiency</a:t>
            </a:r>
          </a:p>
          <a:p>
            <a:pPr marL="452627" indent="-452627" defTabSz="993868">
              <a:spcBef>
                <a:spcPts val="1700"/>
              </a:spcBef>
              <a:tabLst>
                <a:tab pos="9245600" algn="r"/>
              </a:tabLst>
              <a:defRPr sz="2700"/>
            </a:pPr>
            <a:r>
              <a:t>Expense reductions to decrease cost of care </a:t>
            </a:r>
          </a:p>
          <a:p>
            <a:pPr marL="452627" indent="-452627" defTabSz="993868">
              <a:spcBef>
                <a:spcPts val="1700"/>
              </a:spcBef>
              <a:tabLst>
                <a:tab pos="9245600" algn="r"/>
              </a:tabLst>
              <a:defRPr sz="2700"/>
            </a:pPr>
            <a:r>
              <a:t>MDs must be engaged, nimble, resilient, invested in helping organization support triple aim</a:t>
            </a:r>
          </a:p>
        </p:txBody>
      </p:sp>
      <p:sp>
        <p:nvSpPr>
          <p:cNvPr id="449" name="Mayo Strategies to Promote Engagement &amp; Reduce Burnout"/>
          <p:cNvSpPr txBox="1"/>
          <p:nvPr>
            <p:ph type="title"/>
          </p:nvPr>
        </p:nvSpPr>
        <p:spPr>
          <a:xfrm>
            <a:off x="341313" y="1071562"/>
            <a:ext cx="9361486" cy="998846"/>
          </a:xfrm>
          <a:prstGeom prst="rect">
            <a:avLst/>
          </a:prstGeom>
        </p:spPr>
        <p:txBody>
          <a:bodyPr/>
          <a:lstStyle>
            <a:lvl1pPr defTabSz="742890">
              <a:defRPr sz="3200"/>
            </a:lvl1pPr>
          </a:lstStyle>
          <a:p>
            <a:pPr/>
            <a:r>
              <a:t>Mayo Strategies to Promote Engagement &amp; Reduce Burnout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 name="Title"/>
          <p:cNvSpPr txBox="1"/>
          <p:nvPr>
            <p:ph type="title"/>
          </p:nvPr>
        </p:nvSpPr>
        <p:spPr>
          <a:xfrm>
            <a:off x="1062037" y="3506854"/>
            <a:ext cx="7920002" cy="738677"/>
          </a:xfrm>
          <a:prstGeom prst="rect">
            <a:avLst/>
          </a:prstGeom>
        </p:spPr>
        <p:txBody>
          <a:bodyPr/>
          <a:lstStyle/>
          <a:p>
            <a:pPr/>
          </a:p>
        </p:txBody>
      </p:sp>
      <p:sp>
        <p:nvSpPr>
          <p:cNvPr id="452" name="Body"/>
          <p:cNvSpPr txBox="1"/>
          <p:nvPr>
            <p:ph type="body" sz="quarter" idx="1"/>
          </p:nvPr>
        </p:nvSpPr>
        <p:spPr>
          <a:xfrm>
            <a:off x="1062037" y="4672162"/>
            <a:ext cx="7920002" cy="228663"/>
          </a:xfrm>
          <a:prstGeom prst="rect">
            <a:avLst/>
          </a:prstGeom>
        </p:spPr>
        <p:txBody>
          <a:bodyPr/>
          <a:lstStyle/>
          <a:p>
            <a:pPr/>
          </a:p>
        </p:txBody>
      </p:sp>
      <p:pic>
        <p:nvPicPr>
          <p:cNvPr id="453" name="Screen Shot 2019-01-22 at 1.15.30 PM.png" descr="Screen Shot 2019-01-22 at 1.15.30 PM.png"/>
          <p:cNvPicPr>
            <a:picLocks noChangeAspect="1"/>
          </p:cNvPicPr>
          <p:nvPr/>
        </p:nvPicPr>
        <p:blipFill>
          <a:blip r:embed="rId2">
            <a:extLst/>
          </a:blip>
          <a:stretch>
            <a:fillRect/>
          </a:stretch>
        </p:blipFill>
        <p:spPr>
          <a:xfrm>
            <a:off x="-21397" y="-44435"/>
            <a:ext cx="10086794" cy="7607268"/>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5" name="Title"/>
          <p:cNvSpPr txBox="1"/>
          <p:nvPr>
            <p:ph type="title"/>
          </p:nvPr>
        </p:nvSpPr>
        <p:spPr>
          <a:xfrm>
            <a:off x="1062037" y="3506854"/>
            <a:ext cx="7920002" cy="738677"/>
          </a:xfrm>
          <a:prstGeom prst="rect">
            <a:avLst/>
          </a:prstGeom>
        </p:spPr>
        <p:txBody>
          <a:bodyPr/>
          <a:lstStyle/>
          <a:p>
            <a:pPr/>
          </a:p>
        </p:txBody>
      </p:sp>
      <p:sp>
        <p:nvSpPr>
          <p:cNvPr id="456" name="Body"/>
          <p:cNvSpPr txBox="1"/>
          <p:nvPr>
            <p:ph type="body" sz="quarter" idx="1"/>
          </p:nvPr>
        </p:nvSpPr>
        <p:spPr>
          <a:xfrm>
            <a:off x="1062037" y="4672162"/>
            <a:ext cx="7920002" cy="228663"/>
          </a:xfrm>
          <a:prstGeom prst="rect">
            <a:avLst/>
          </a:prstGeom>
        </p:spPr>
        <p:txBody>
          <a:bodyPr/>
          <a:lstStyle/>
          <a:p>
            <a:pPr/>
          </a:p>
        </p:txBody>
      </p:sp>
      <p:pic>
        <p:nvPicPr>
          <p:cNvPr id="457" name="Screen Shot 2019-01-22 at 1.15.52 PM.png" descr="Screen Shot 2019-01-22 at 1.15.52 PM.png"/>
          <p:cNvPicPr>
            <a:picLocks noChangeAspect="1"/>
          </p:cNvPicPr>
          <p:nvPr/>
        </p:nvPicPr>
        <p:blipFill>
          <a:blip r:embed="rId2">
            <a:extLst/>
          </a:blip>
          <a:stretch>
            <a:fillRect/>
          </a:stretch>
        </p:blipFill>
        <p:spPr>
          <a:xfrm>
            <a:off x="-213897" y="1134522"/>
            <a:ext cx="10669468" cy="4924372"/>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9" name="Acknowledge and Assess the problem…"/>
          <p:cNvSpPr txBox="1"/>
          <p:nvPr>
            <p:ph type="body" idx="1"/>
          </p:nvPr>
        </p:nvSpPr>
        <p:spPr>
          <a:xfrm>
            <a:off x="342900" y="2153918"/>
            <a:ext cx="9359901" cy="4777111"/>
          </a:xfrm>
          <a:prstGeom prst="rect">
            <a:avLst/>
          </a:prstGeom>
        </p:spPr>
        <p:txBody>
          <a:bodyPr/>
          <a:lstStyle/>
          <a:p>
            <a:pPr/>
            <a:r>
              <a:t>Acknowledge and Assess the problem</a:t>
            </a:r>
          </a:p>
          <a:p>
            <a:pPr lvl="2" marL="917575" indent="-457200">
              <a:buChar char="•"/>
            </a:pPr>
            <a:r>
              <a:t>Town halls, radio broadcasts, letters, video, face to face meetings with CEO</a:t>
            </a:r>
          </a:p>
          <a:p>
            <a:pPr lvl="2" marL="917575" indent="-457200">
              <a:buChar char="•"/>
            </a:pPr>
            <a:r>
              <a:t>Measure physician wellbeing as routine institutional performance metric compared to national benchmarks and reported to board</a:t>
            </a:r>
          </a:p>
        </p:txBody>
      </p:sp>
      <p:sp>
        <p:nvSpPr>
          <p:cNvPr id="460" name="Mayo Strategies to Promote Engagement &amp; Reduce Burnout"/>
          <p:cNvSpPr txBox="1"/>
          <p:nvPr>
            <p:ph type="title"/>
          </p:nvPr>
        </p:nvSpPr>
        <p:spPr>
          <a:xfrm>
            <a:off x="341313" y="1071562"/>
            <a:ext cx="9361486" cy="998846"/>
          </a:xfrm>
          <a:prstGeom prst="rect">
            <a:avLst/>
          </a:prstGeom>
        </p:spPr>
        <p:txBody>
          <a:bodyPr/>
          <a:lstStyle>
            <a:lvl1pPr defTabSz="742890">
              <a:defRPr sz="3200"/>
            </a:lvl1pPr>
          </a:lstStyle>
          <a:p>
            <a:pPr/>
            <a:r>
              <a:t>Mayo Strategies to Promote Engagement &amp; Reduce Burnout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Harness the power of leadership…"/>
          <p:cNvSpPr txBox="1"/>
          <p:nvPr>
            <p:ph type="body" idx="1"/>
          </p:nvPr>
        </p:nvSpPr>
        <p:spPr>
          <a:xfrm>
            <a:off x="342900" y="2153918"/>
            <a:ext cx="9359901" cy="4777111"/>
          </a:xfrm>
          <a:prstGeom prst="rect">
            <a:avLst/>
          </a:prstGeom>
        </p:spPr>
        <p:txBody>
          <a:bodyPr/>
          <a:lstStyle/>
          <a:p>
            <a:pPr marL="420623" indent="-420623" defTabSz="923594">
              <a:spcBef>
                <a:spcPts val="1600"/>
              </a:spcBef>
              <a:tabLst>
                <a:tab pos="8597900" algn="r"/>
              </a:tabLst>
              <a:defRPr sz="2500"/>
            </a:pPr>
            <a:r>
              <a:t>Harness the power of leadership</a:t>
            </a:r>
          </a:p>
          <a:p>
            <a:pPr lvl="2" marL="844169" indent="-420623" defTabSz="923594">
              <a:spcBef>
                <a:spcPts val="1600"/>
              </a:spcBef>
              <a:buChar char="•"/>
              <a:tabLst>
                <a:tab pos="8597900" algn="r"/>
              </a:tabLst>
              <a:defRPr sz="2500"/>
            </a:pPr>
            <a:r>
              <a:t>2013 study of 2800 MDs found 1-point increase in leadership score (60 point scale) associated with 3.3% decrease in burnout and 9% increase in satisfaction</a:t>
            </a:r>
          </a:p>
          <a:p>
            <a:pPr lvl="2" marL="844169" indent="-420623" defTabSz="923594">
              <a:spcBef>
                <a:spcPts val="1600"/>
              </a:spcBef>
              <a:buChar char="•"/>
              <a:tabLst>
                <a:tab pos="8597900" algn="r"/>
              </a:tabLst>
              <a:defRPr sz="2500"/>
            </a:pPr>
            <a:r>
              <a:t>11% of variation in burnout and 47% of variation in satisfaction between work units explained by leadership rating of supervisor</a:t>
            </a:r>
          </a:p>
          <a:p>
            <a:pPr lvl="2" marL="844169" indent="-420623" defTabSz="923594">
              <a:spcBef>
                <a:spcPts val="1600"/>
              </a:spcBef>
              <a:buChar char="•"/>
              <a:tabLst>
                <a:tab pos="8597900" algn="r"/>
              </a:tabLst>
              <a:defRPr sz="2500"/>
            </a:pPr>
            <a:r>
              <a:t>Physicians who spend at least 20% of professional effort on most meaningful kind of work lower risk of burnout</a:t>
            </a:r>
          </a:p>
        </p:txBody>
      </p:sp>
      <p:sp>
        <p:nvSpPr>
          <p:cNvPr id="463" name="Mayo Strategies to Promote Engagement &amp; Reduce Burnout"/>
          <p:cNvSpPr txBox="1"/>
          <p:nvPr>
            <p:ph type="title"/>
          </p:nvPr>
        </p:nvSpPr>
        <p:spPr>
          <a:xfrm>
            <a:off x="342107" y="1059299"/>
            <a:ext cx="9361486" cy="998847"/>
          </a:xfrm>
          <a:prstGeom prst="rect">
            <a:avLst/>
          </a:prstGeom>
        </p:spPr>
        <p:txBody>
          <a:bodyPr/>
          <a:lstStyle>
            <a:lvl1pPr defTabSz="742890">
              <a:defRPr sz="3200"/>
            </a:lvl1pPr>
          </a:lstStyle>
          <a:p>
            <a:pPr/>
            <a:r>
              <a:t>Mayo Strategies to Promote Engagement &amp; Reduce Burnout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First era of medicine where society conceded to the medical profession a privilege most other work groups do not get: the authority to judge the quality of its own work.…"/>
          <p:cNvSpPr txBox="1"/>
          <p:nvPr>
            <p:ph type="body" idx="1"/>
          </p:nvPr>
        </p:nvSpPr>
        <p:spPr>
          <a:xfrm>
            <a:off x="342900" y="2153918"/>
            <a:ext cx="9359901" cy="4777111"/>
          </a:xfrm>
          <a:prstGeom prst="rect">
            <a:avLst/>
          </a:prstGeom>
        </p:spPr>
        <p:txBody>
          <a:bodyPr/>
          <a:lstStyle/>
          <a:p>
            <a:pPr marL="416051" indent="-416051" defTabSz="913554">
              <a:spcBef>
                <a:spcPts val="1600"/>
              </a:spcBef>
              <a:tabLst>
                <a:tab pos="8496300" algn="r"/>
              </a:tabLst>
              <a:defRPr sz="2500"/>
            </a:pPr>
            <a:r>
              <a:t>First era of medicine where society conceded to the medical profession a privilege most other work groups do not get: the authority to judge the quality of its own work.</a:t>
            </a:r>
          </a:p>
          <a:p>
            <a:pPr marL="416051" indent="-416051" defTabSz="913554">
              <a:spcBef>
                <a:spcPts val="1600"/>
              </a:spcBef>
              <a:tabLst>
                <a:tab pos="8496300" algn="r"/>
              </a:tabLst>
              <a:defRPr sz="2500"/>
            </a:pPr>
            <a:r>
              <a:t>Unexplained variation in physician practice, high rates of medical injury from errors in care, and social and racial disparities challenged the wisdom of the above privilege</a:t>
            </a:r>
          </a:p>
          <a:p>
            <a:pPr marL="416051" indent="-416051" defTabSz="913554">
              <a:spcBef>
                <a:spcPts val="1600"/>
              </a:spcBef>
              <a:tabLst>
                <a:tab pos="8496300" algn="r"/>
              </a:tabLst>
              <a:defRPr sz="2500"/>
            </a:pPr>
            <a:r>
              <a:t>Second era dominated by rewards, punishments, and pay for performance</a:t>
            </a:r>
          </a:p>
          <a:p>
            <a:pPr marL="416051" indent="-416051" defTabSz="913554">
              <a:spcBef>
                <a:spcPts val="1600"/>
              </a:spcBef>
              <a:tabLst>
                <a:tab pos="8496300" algn="r"/>
              </a:tabLst>
              <a:defRPr sz="2500"/>
            </a:pPr>
            <a:r>
              <a:t>This collision of norms lies at root of physician burnout and inability to get physicians to engage in second era</a:t>
            </a:r>
          </a:p>
        </p:txBody>
      </p:sp>
      <p:sp>
        <p:nvSpPr>
          <p:cNvPr id="383" name="Tension Between 2 Eras of Medicine…"/>
          <p:cNvSpPr txBox="1"/>
          <p:nvPr>
            <p:ph type="title"/>
          </p:nvPr>
        </p:nvSpPr>
        <p:spPr>
          <a:xfrm>
            <a:off x="341313" y="1071562"/>
            <a:ext cx="9361486" cy="998846"/>
          </a:xfrm>
          <a:prstGeom prst="rect">
            <a:avLst/>
          </a:prstGeom>
        </p:spPr>
        <p:txBody>
          <a:bodyPr/>
          <a:lstStyle/>
          <a:p>
            <a:pPr defTabSz="973789">
              <a:defRPr sz="4200"/>
            </a:pPr>
            <a:r>
              <a:t>Tension Between 2 Eras of Medicine</a:t>
            </a:r>
          </a:p>
          <a:p>
            <a:pPr defTabSz="973789">
              <a:defRPr sz="1800"/>
            </a:pPr>
            <a:r>
              <a:t>Don Berwick, JAMA, 2016; 315(13):1329</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Develop &amp; Implement Targeted Interventions…"/>
          <p:cNvSpPr txBox="1"/>
          <p:nvPr>
            <p:ph type="body" idx="1"/>
          </p:nvPr>
        </p:nvSpPr>
        <p:spPr>
          <a:xfrm>
            <a:off x="342900" y="2153918"/>
            <a:ext cx="9359901" cy="4777111"/>
          </a:xfrm>
          <a:prstGeom prst="rect">
            <a:avLst/>
          </a:prstGeom>
        </p:spPr>
        <p:txBody>
          <a:bodyPr/>
          <a:lstStyle/>
          <a:p>
            <a:pPr/>
            <a:r>
              <a:t>Develop &amp; Implement Targeted Interventions</a:t>
            </a:r>
          </a:p>
          <a:p>
            <a:pPr lvl="2" marL="917575" indent="-457200">
              <a:buChar char="•"/>
            </a:pPr>
            <a:r>
              <a:t>Burnout varies by specialty and work unit</a:t>
            </a:r>
          </a:p>
          <a:p>
            <a:pPr lvl="2" marL="917575" indent="-457200">
              <a:buChar char="•"/>
            </a:pPr>
            <a:r>
              <a:t>Work unit with burnout rates &gt; national average and satisfaction below 50th percentile identified</a:t>
            </a:r>
          </a:p>
          <a:p>
            <a:pPr lvl="2" marL="917575" indent="-457200">
              <a:buChar char="•"/>
            </a:pPr>
            <a:r>
              <a:t>Leadership consulting team, focus groups,  work unit leader facilitates changes</a:t>
            </a:r>
          </a:p>
          <a:p>
            <a:pPr lvl="2" marL="917575" indent="-457200">
              <a:buChar char="•"/>
            </a:pPr>
            <a:r>
              <a:t>7 units 11% absolute reduction in burnout (range 4% to 46%)</a:t>
            </a:r>
          </a:p>
        </p:txBody>
      </p:sp>
      <p:sp>
        <p:nvSpPr>
          <p:cNvPr id="466" name="Mayo Strategies to Promote Engagement &amp; Reduce Burnout"/>
          <p:cNvSpPr txBox="1"/>
          <p:nvPr>
            <p:ph type="title"/>
          </p:nvPr>
        </p:nvSpPr>
        <p:spPr>
          <a:xfrm>
            <a:off x="341313" y="1071562"/>
            <a:ext cx="9361486" cy="998846"/>
          </a:xfrm>
          <a:prstGeom prst="rect">
            <a:avLst/>
          </a:prstGeom>
        </p:spPr>
        <p:txBody>
          <a:bodyPr/>
          <a:lstStyle>
            <a:lvl1pPr defTabSz="742890">
              <a:defRPr sz="3200"/>
            </a:lvl1pPr>
          </a:lstStyle>
          <a:p>
            <a:pPr/>
            <a:r>
              <a:t>Mayo Strategies to Promote Engagement &amp; Reduce Burnout </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Cultivate community at work…"/>
          <p:cNvSpPr txBox="1"/>
          <p:nvPr>
            <p:ph type="body" idx="1"/>
          </p:nvPr>
        </p:nvSpPr>
        <p:spPr>
          <a:xfrm>
            <a:off x="342900" y="2153918"/>
            <a:ext cx="9359901" cy="4777111"/>
          </a:xfrm>
          <a:prstGeom prst="rect">
            <a:avLst/>
          </a:prstGeom>
        </p:spPr>
        <p:txBody>
          <a:bodyPr/>
          <a:lstStyle/>
          <a:p>
            <a:pPr/>
            <a:r>
              <a:t>Cultivate community at work</a:t>
            </a:r>
          </a:p>
          <a:p>
            <a:pPr lvl="2" marL="917575" indent="-457200">
              <a:buChar char="•"/>
            </a:pPr>
            <a:r>
              <a:t>Peer support casualty of increased efficiency</a:t>
            </a:r>
          </a:p>
          <a:p>
            <a:pPr lvl="2" marL="917575" indent="-457200">
              <a:buChar char="•"/>
            </a:pPr>
            <a:r>
              <a:t>Dedicated meeting area with free food, computers</a:t>
            </a:r>
          </a:p>
          <a:p>
            <a:pPr lvl="2" marL="917575" indent="-457200">
              <a:buChar char="•"/>
            </a:pPr>
            <a:r>
              <a:t>COMPASS (Colleagues Meeting to Promote And Sustain Satisfaction) meal every 2 weeks to discuss virtues and challenges of being MD</a:t>
            </a:r>
          </a:p>
        </p:txBody>
      </p:sp>
      <p:sp>
        <p:nvSpPr>
          <p:cNvPr id="469" name="Mayo Strategies to Promote Engagement &amp; Reduce Burnout"/>
          <p:cNvSpPr txBox="1"/>
          <p:nvPr>
            <p:ph type="title"/>
          </p:nvPr>
        </p:nvSpPr>
        <p:spPr>
          <a:xfrm>
            <a:off x="341313" y="1071562"/>
            <a:ext cx="9361486" cy="998846"/>
          </a:xfrm>
          <a:prstGeom prst="rect">
            <a:avLst/>
          </a:prstGeom>
        </p:spPr>
        <p:txBody>
          <a:bodyPr/>
          <a:lstStyle>
            <a:lvl1pPr defTabSz="742890">
              <a:defRPr sz="3200"/>
            </a:lvl1pPr>
          </a:lstStyle>
          <a:p>
            <a:pPr/>
            <a:r>
              <a:t>Mayo Strategies to Promote Engagement &amp; Reduce Burnout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Use rewards and incentives wisely…"/>
          <p:cNvSpPr txBox="1"/>
          <p:nvPr>
            <p:ph type="body" idx="1"/>
          </p:nvPr>
        </p:nvSpPr>
        <p:spPr>
          <a:xfrm>
            <a:off x="342900" y="2153918"/>
            <a:ext cx="9359901" cy="4777111"/>
          </a:xfrm>
          <a:prstGeom prst="rect">
            <a:avLst/>
          </a:prstGeom>
        </p:spPr>
        <p:txBody>
          <a:bodyPr/>
          <a:lstStyle/>
          <a:p>
            <a:pPr/>
            <a:r>
              <a:t>Use rewards and incentives wisely</a:t>
            </a:r>
          </a:p>
          <a:p>
            <a:pPr lvl="2" marL="917575" indent="-457200">
              <a:buChar char="•"/>
            </a:pPr>
            <a:r>
              <a:t>MDs increase productivity by less time with patient, ordering more tests, working longer</a:t>
            </a:r>
          </a:p>
          <a:p>
            <a:pPr lvl="2" marL="917575" indent="-457200">
              <a:buChar char="•"/>
            </a:pPr>
            <a:r>
              <a:t>Simple financial incentives may back fire</a:t>
            </a:r>
          </a:p>
          <a:p>
            <a:pPr lvl="2" marL="917575" indent="-457200">
              <a:buChar char="•"/>
            </a:pPr>
            <a:r>
              <a:t>Behavioral economics inform ways to provide incentives</a:t>
            </a:r>
          </a:p>
        </p:txBody>
      </p:sp>
      <p:sp>
        <p:nvSpPr>
          <p:cNvPr id="472" name="Mayo Strategies to Promote Engagement &amp; Reduce Burnout"/>
          <p:cNvSpPr txBox="1"/>
          <p:nvPr>
            <p:ph type="title"/>
          </p:nvPr>
        </p:nvSpPr>
        <p:spPr>
          <a:xfrm>
            <a:off x="341313" y="1071562"/>
            <a:ext cx="9361486" cy="998846"/>
          </a:xfrm>
          <a:prstGeom prst="rect">
            <a:avLst/>
          </a:prstGeom>
        </p:spPr>
        <p:txBody>
          <a:bodyPr/>
          <a:lstStyle>
            <a:lvl1pPr defTabSz="742890">
              <a:defRPr sz="3200"/>
            </a:lvl1pPr>
          </a:lstStyle>
          <a:p>
            <a:pPr/>
            <a:r>
              <a:t>Mayo Strategies to Promote Engagement &amp; Reduce Burnout </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4" name="Align values and strengthen culture…"/>
          <p:cNvSpPr txBox="1"/>
          <p:nvPr>
            <p:ph type="body" idx="1"/>
          </p:nvPr>
        </p:nvSpPr>
        <p:spPr>
          <a:xfrm>
            <a:off x="342900" y="2153918"/>
            <a:ext cx="9359901" cy="4777111"/>
          </a:xfrm>
          <a:prstGeom prst="rect">
            <a:avLst/>
          </a:prstGeom>
        </p:spPr>
        <p:txBody>
          <a:bodyPr/>
          <a:lstStyle/>
          <a:p>
            <a:pPr/>
            <a:r>
              <a:t>Align values and strengthen culture</a:t>
            </a:r>
          </a:p>
          <a:p>
            <a:pPr lvl="2" marL="917575" indent="-457200">
              <a:buChar char="•"/>
            </a:pPr>
            <a:r>
              <a:t>“The needs of the patient come first”</a:t>
            </a:r>
          </a:p>
          <a:p>
            <a:pPr lvl="2" marL="917575" indent="-457200">
              <a:buChar char="•"/>
            </a:pPr>
            <a:r>
              <a:t>All staff survey to assess how we live our values</a:t>
            </a:r>
          </a:p>
          <a:p>
            <a:pPr lvl="2" marL="917575" indent="-457200">
              <a:buChar char="•"/>
            </a:pPr>
            <a:r>
              <a:t>Physician feedback that Mayo had erosion of commitment to its staff</a:t>
            </a:r>
          </a:p>
          <a:p>
            <a:pPr lvl="2" marL="917575" indent="-457200">
              <a:buChar char="•"/>
            </a:pPr>
            <a:r>
              <a:t>18 month task force resulted in 95% of physicians endorsing report and solutions</a:t>
            </a:r>
          </a:p>
          <a:p>
            <a:pPr lvl="2" marL="917575" indent="-457200">
              <a:buChar char="•"/>
            </a:pPr>
            <a:r>
              <a:t>Document used for recruiting and on boarding</a:t>
            </a:r>
          </a:p>
        </p:txBody>
      </p:sp>
      <p:sp>
        <p:nvSpPr>
          <p:cNvPr id="475" name="Mayo Strategies to Promote Engagement &amp; Reduce Burnout"/>
          <p:cNvSpPr txBox="1"/>
          <p:nvPr>
            <p:ph type="title"/>
          </p:nvPr>
        </p:nvSpPr>
        <p:spPr>
          <a:xfrm>
            <a:off x="341313" y="1071562"/>
            <a:ext cx="9361486" cy="998846"/>
          </a:xfrm>
          <a:prstGeom prst="rect">
            <a:avLst/>
          </a:prstGeom>
        </p:spPr>
        <p:txBody>
          <a:bodyPr/>
          <a:lstStyle>
            <a:lvl1pPr defTabSz="742890">
              <a:defRPr sz="3200"/>
            </a:lvl1pPr>
          </a:lstStyle>
          <a:p>
            <a:pPr/>
            <a:r>
              <a:t>Mayo Strategies to Promote Engagement &amp; Reduce Burnout </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Promote Flexibility and Work-Life Integration…"/>
          <p:cNvSpPr txBox="1"/>
          <p:nvPr>
            <p:ph type="body" idx="1"/>
          </p:nvPr>
        </p:nvSpPr>
        <p:spPr>
          <a:xfrm>
            <a:off x="342900" y="2153918"/>
            <a:ext cx="9359901" cy="4777111"/>
          </a:xfrm>
          <a:prstGeom prst="rect">
            <a:avLst/>
          </a:prstGeom>
        </p:spPr>
        <p:txBody>
          <a:bodyPr/>
          <a:lstStyle/>
          <a:p>
            <a:pPr/>
            <a:r>
              <a:t>Promote Flexibility and Work-Life Integration</a:t>
            </a:r>
          </a:p>
          <a:p>
            <a:pPr lvl="2" marL="917575" indent="-457200">
              <a:buChar char="•"/>
            </a:pPr>
            <a:r>
              <a:t>45% of MDs work &gt;60 hours a week compared to 10% of other workers</a:t>
            </a:r>
          </a:p>
          <a:p>
            <a:pPr lvl="2" marL="917575" indent="-457200">
              <a:buChar char="•"/>
            </a:pPr>
            <a:r>
              <a:t>Allow part time appointments</a:t>
            </a:r>
          </a:p>
          <a:p>
            <a:pPr lvl="2" marL="917575" indent="-457200">
              <a:buChar char="•"/>
            </a:pPr>
            <a:r>
              <a:t>Flexible hours</a:t>
            </a:r>
          </a:p>
        </p:txBody>
      </p:sp>
      <p:sp>
        <p:nvSpPr>
          <p:cNvPr id="478" name="Mayo Strategies to Promote Engagement &amp; Reduce Burnout"/>
          <p:cNvSpPr txBox="1"/>
          <p:nvPr>
            <p:ph type="title"/>
          </p:nvPr>
        </p:nvSpPr>
        <p:spPr>
          <a:xfrm>
            <a:off x="341313" y="1071562"/>
            <a:ext cx="9361486" cy="998846"/>
          </a:xfrm>
          <a:prstGeom prst="rect">
            <a:avLst/>
          </a:prstGeom>
        </p:spPr>
        <p:txBody>
          <a:bodyPr/>
          <a:lstStyle>
            <a:lvl1pPr defTabSz="742890">
              <a:defRPr sz="3200"/>
            </a:lvl1pPr>
          </a:lstStyle>
          <a:p>
            <a:pPr/>
            <a:r>
              <a:t>Mayo Strategies to Promote Engagement &amp; Reduce Burnout </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Promote Flexibility and Work-Life Integration…"/>
          <p:cNvSpPr txBox="1"/>
          <p:nvPr>
            <p:ph type="body" idx="1"/>
          </p:nvPr>
        </p:nvSpPr>
        <p:spPr>
          <a:xfrm>
            <a:off x="342900" y="2153918"/>
            <a:ext cx="9359901" cy="4777111"/>
          </a:xfrm>
          <a:prstGeom prst="rect">
            <a:avLst/>
          </a:prstGeom>
        </p:spPr>
        <p:txBody>
          <a:bodyPr/>
          <a:lstStyle/>
          <a:p>
            <a:pPr/>
            <a:r>
              <a:t>Promote Flexibility and Work-Life Integration</a:t>
            </a:r>
          </a:p>
          <a:p>
            <a:pPr lvl="2" marL="917575" indent="-457200">
              <a:buChar char="•"/>
            </a:pPr>
            <a:r>
              <a:t>45% of MDs work &gt;60 hours a week compared to 10% of other workers</a:t>
            </a:r>
          </a:p>
          <a:p>
            <a:pPr lvl="2" marL="917575" indent="-457200">
              <a:buChar char="•"/>
            </a:pPr>
            <a:r>
              <a:t>Allow part time appointments</a:t>
            </a:r>
          </a:p>
          <a:p>
            <a:pPr lvl="2" marL="917575" indent="-457200">
              <a:buChar char="•"/>
            </a:pPr>
            <a:r>
              <a:t>Flexible hours</a:t>
            </a:r>
          </a:p>
        </p:txBody>
      </p:sp>
      <p:sp>
        <p:nvSpPr>
          <p:cNvPr id="481" name="Mayo Strategies to Promote Engagement &amp; Reduce Burnout"/>
          <p:cNvSpPr txBox="1"/>
          <p:nvPr>
            <p:ph type="title"/>
          </p:nvPr>
        </p:nvSpPr>
        <p:spPr>
          <a:xfrm>
            <a:off x="341313" y="1071562"/>
            <a:ext cx="9361486" cy="998846"/>
          </a:xfrm>
          <a:prstGeom prst="rect">
            <a:avLst/>
          </a:prstGeom>
        </p:spPr>
        <p:txBody>
          <a:bodyPr/>
          <a:lstStyle>
            <a:lvl1pPr defTabSz="742890">
              <a:defRPr sz="3200"/>
            </a:lvl1pPr>
          </a:lstStyle>
          <a:p>
            <a:pPr/>
            <a:r>
              <a:t>Mayo Strategies to Promote Engagement &amp; Reduce Burnout </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Provide resources to promote resilience and self care…"/>
          <p:cNvSpPr txBox="1"/>
          <p:nvPr>
            <p:ph type="body" idx="1"/>
          </p:nvPr>
        </p:nvSpPr>
        <p:spPr>
          <a:xfrm>
            <a:off x="342900" y="2153918"/>
            <a:ext cx="9359901" cy="4777111"/>
          </a:xfrm>
          <a:prstGeom prst="rect">
            <a:avLst/>
          </a:prstGeom>
        </p:spPr>
        <p:txBody>
          <a:bodyPr/>
          <a:lstStyle/>
          <a:p>
            <a:pPr/>
            <a:r>
              <a:t>Provide resources to promote resilience and self care</a:t>
            </a:r>
          </a:p>
          <a:p>
            <a:pPr lvl="2" marL="917575" indent="-457200">
              <a:buChar char="•"/>
            </a:pPr>
            <a:r>
              <a:t>Unless coupled with structural changes met with cynicism by physicians</a:t>
            </a:r>
          </a:p>
          <a:p>
            <a:pPr lvl="2" marL="917575" indent="-457200">
              <a:buChar char="•"/>
            </a:pPr>
            <a:r>
              <a:t>Mindfulness</a:t>
            </a:r>
          </a:p>
        </p:txBody>
      </p:sp>
      <p:sp>
        <p:nvSpPr>
          <p:cNvPr id="484" name="Mayo Strategies to Promote Engagement &amp; Reduce Burnout"/>
          <p:cNvSpPr txBox="1"/>
          <p:nvPr>
            <p:ph type="title"/>
          </p:nvPr>
        </p:nvSpPr>
        <p:spPr>
          <a:xfrm>
            <a:off x="341313" y="1071562"/>
            <a:ext cx="9361486" cy="998846"/>
          </a:xfrm>
          <a:prstGeom prst="rect">
            <a:avLst/>
          </a:prstGeom>
        </p:spPr>
        <p:txBody>
          <a:bodyPr/>
          <a:lstStyle>
            <a:lvl1pPr defTabSz="742890">
              <a:defRPr sz="3200"/>
            </a:lvl1pPr>
          </a:lstStyle>
          <a:p>
            <a:pPr/>
            <a:r>
              <a:t>Mayo Strategies to Promote Engagement &amp; Reduce Burnout </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Facilitate and Fund Organizational Science…"/>
          <p:cNvSpPr txBox="1"/>
          <p:nvPr>
            <p:ph type="body" idx="1"/>
          </p:nvPr>
        </p:nvSpPr>
        <p:spPr>
          <a:xfrm>
            <a:off x="342900" y="2153918"/>
            <a:ext cx="9359901" cy="4777111"/>
          </a:xfrm>
          <a:prstGeom prst="rect">
            <a:avLst/>
          </a:prstGeom>
        </p:spPr>
        <p:txBody>
          <a:bodyPr/>
          <a:lstStyle/>
          <a:p>
            <a:pPr/>
            <a:r>
              <a:t>Facilitate and Fund Organizational Science</a:t>
            </a:r>
          </a:p>
          <a:p>
            <a:pPr lvl="2" marL="917575" indent="-457200">
              <a:buChar char="•"/>
            </a:pPr>
            <a:r>
              <a:t>Mayo Clinic Program on Physician Well Being</a:t>
            </a:r>
          </a:p>
          <a:p>
            <a:pPr lvl="2" marL="917575" indent="-457200">
              <a:buChar char="•"/>
            </a:pPr>
            <a:r>
              <a:t>Launched in 2007</a:t>
            </a:r>
          </a:p>
          <a:p>
            <a:pPr lvl="2" marL="917575" indent="-457200">
              <a:buChar char="•"/>
            </a:pPr>
            <a:r>
              <a:t>Develop new metrics, national benchmarks, practice analytics, conducting intervention studies and randomized trials</a:t>
            </a:r>
          </a:p>
          <a:p>
            <a:pPr lvl="2" marL="917575" indent="-457200">
              <a:buChar char="•"/>
            </a:pPr>
            <a:r>
              <a:t>100 peer reviewed publications</a:t>
            </a:r>
          </a:p>
          <a:p>
            <a:pPr lvl="2" marL="917575" indent="-457200">
              <a:buChar char="•"/>
            </a:pPr>
            <a:r>
              <a:t>Chief Wellness Officer</a:t>
            </a:r>
          </a:p>
        </p:txBody>
      </p:sp>
      <p:sp>
        <p:nvSpPr>
          <p:cNvPr id="487" name="Mayo Strategies to Promote Engagement &amp; Reduce Burnout"/>
          <p:cNvSpPr txBox="1"/>
          <p:nvPr>
            <p:ph type="title"/>
          </p:nvPr>
        </p:nvSpPr>
        <p:spPr>
          <a:xfrm>
            <a:off x="341313" y="1071562"/>
            <a:ext cx="9361486" cy="998846"/>
          </a:xfrm>
          <a:prstGeom prst="rect">
            <a:avLst/>
          </a:prstGeom>
        </p:spPr>
        <p:txBody>
          <a:bodyPr/>
          <a:lstStyle>
            <a:lvl1pPr defTabSz="742890">
              <a:defRPr sz="3200"/>
            </a:lvl1pPr>
          </a:lstStyle>
          <a:p>
            <a:pPr/>
            <a:r>
              <a:t>Mayo Strategies to Promote Engagement &amp; Reduce Burnout </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Engaging Doctors in the Health Care Revolution TH Lee &amp; T Cosgrove, HBR"/>
          <p:cNvSpPr txBox="1"/>
          <p:nvPr>
            <p:ph type="title" idx="4294967295"/>
          </p:nvPr>
        </p:nvSpPr>
        <p:spPr>
          <a:xfrm>
            <a:off x="901582" y="-1"/>
            <a:ext cx="8247258" cy="1338076"/>
          </a:xfrm>
          <a:prstGeom prst="rect">
            <a:avLst/>
          </a:prstGeom>
        </p:spPr>
        <p:txBody>
          <a:bodyPr anchor="b"/>
          <a:lstStyle/>
          <a:p>
            <a:pPr algn="l" defTabSz="488003">
              <a:defRPr sz="3800">
                <a:solidFill>
                  <a:srgbClr val="006699"/>
                </a:solidFill>
                <a:latin typeface="Arial"/>
                <a:ea typeface="Arial"/>
                <a:cs typeface="Arial"/>
                <a:sym typeface="Arial"/>
              </a:defRPr>
            </a:pPr>
            <a:r>
              <a:t>Engaging Doctors in the Health Care Revolution </a:t>
            </a:r>
            <a:r>
              <a:rPr sz="2000"/>
              <a:t>TH Lee &amp; T Cosgrove, HBR</a:t>
            </a:r>
          </a:p>
        </p:txBody>
      </p:sp>
      <p:sp>
        <p:nvSpPr>
          <p:cNvPr id="490" name="Noble shared purpose…"/>
          <p:cNvSpPr txBox="1"/>
          <p:nvPr>
            <p:ph type="body" idx="4294967295"/>
          </p:nvPr>
        </p:nvSpPr>
        <p:spPr>
          <a:xfrm>
            <a:off x="901582" y="1588370"/>
            <a:ext cx="8247258" cy="5102001"/>
          </a:xfrm>
          <a:prstGeom prst="rect">
            <a:avLst/>
          </a:prstGeom>
        </p:spPr>
        <p:txBody>
          <a:bodyPr/>
          <a:lstStyle/>
          <a:p>
            <a:pPr marL="332453" indent="-361028" defTabSz="488003">
              <a:lnSpc>
                <a:spcPts val="3100"/>
              </a:lnSpc>
              <a:spcBef>
                <a:spcPts val="1200"/>
              </a:spcBef>
              <a:buClr>
                <a:srgbClr val="006699"/>
              </a:buClr>
              <a:tabLst/>
              <a:defRPr b="0" sz="3000">
                <a:solidFill>
                  <a:srgbClr val="006699"/>
                </a:solidFill>
                <a:latin typeface="Arial"/>
                <a:ea typeface="Arial"/>
                <a:cs typeface="Arial"/>
                <a:sym typeface="Arial"/>
              </a:defRPr>
            </a:pPr>
            <a:r>
              <a:t>Noble shared purpose</a:t>
            </a:r>
          </a:p>
          <a:p>
            <a:pPr marL="332453" indent="-361028" defTabSz="488003">
              <a:lnSpc>
                <a:spcPts val="3100"/>
              </a:lnSpc>
              <a:spcBef>
                <a:spcPts val="1200"/>
              </a:spcBef>
              <a:buClr>
                <a:srgbClr val="006699"/>
              </a:buClr>
              <a:tabLst/>
              <a:defRPr b="0" sz="3000">
                <a:solidFill>
                  <a:srgbClr val="006699"/>
                </a:solidFill>
                <a:latin typeface="Arial"/>
                <a:ea typeface="Arial"/>
                <a:cs typeface="Arial"/>
                <a:sym typeface="Arial"/>
              </a:defRPr>
            </a:pPr>
            <a:r>
              <a:t>Self interest</a:t>
            </a:r>
          </a:p>
          <a:p>
            <a:pPr marL="332453" indent="-361028" defTabSz="488003">
              <a:lnSpc>
                <a:spcPts val="3100"/>
              </a:lnSpc>
              <a:spcBef>
                <a:spcPts val="1200"/>
              </a:spcBef>
              <a:buClr>
                <a:srgbClr val="006699"/>
              </a:buClr>
              <a:tabLst/>
              <a:defRPr b="0" sz="3000">
                <a:solidFill>
                  <a:srgbClr val="006699"/>
                </a:solidFill>
                <a:latin typeface="Arial"/>
                <a:ea typeface="Arial"/>
                <a:cs typeface="Arial"/>
                <a:sym typeface="Arial"/>
              </a:defRPr>
            </a:pPr>
            <a:r>
              <a:t>Respect</a:t>
            </a:r>
          </a:p>
          <a:p>
            <a:pPr marL="332453" indent="-361028" defTabSz="488003">
              <a:lnSpc>
                <a:spcPts val="3100"/>
              </a:lnSpc>
              <a:spcBef>
                <a:spcPts val="1200"/>
              </a:spcBef>
              <a:buClr>
                <a:srgbClr val="006699"/>
              </a:buClr>
              <a:tabLst/>
              <a:defRPr b="0" sz="3000">
                <a:solidFill>
                  <a:srgbClr val="006699"/>
                </a:solidFill>
                <a:latin typeface="Arial"/>
                <a:ea typeface="Arial"/>
                <a:cs typeface="Arial"/>
                <a:sym typeface="Arial"/>
              </a:defRPr>
            </a:pPr>
            <a:r>
              <a:t>Tradition</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2" name="Engaging Doctors in the Health Care Revolution TH Lee &amp; T Cosgrove, HBR"/>
          <p:cNvSpPr txBox="1"/>
          <p:nvPr>
            <p:ph type="title" idx="4294967295"/>
          </p:nvPr>
        </p:nvSpPr>
        <p:spPr>
          <a:xfrm>
            <a:off x="901582" y="-1"/>
            <a:ext cx="8247258" cy="1338076"/>
          </a:xfrm>
          <a:prstGeom prst="rect">
            <a:avLst/>
          </a:prstGeom>
        </p:spPr>
        <p:txBody>
          <a:bodyPr anchor="b"/>
          <a:lstStyle/>
          <a:p>
            <a:pPr algn="l" defTabSz="488003">
              <a:defRPr sz="3800">
                <a:solidFill>
                  <a:srgbClr val="006699"/>
                </a:solidFill>
                <a:latin typeface="Arial"/>
                <a:ea typeface="Arial"/>
                <a:cs typeface="Arial"/>
                <a:sym typeface="Arial"/>
              </a:defRPr>
            </a:pPr>
            <a:r>
              <a:t>Engaging Doctors in the Health Care Revolution </a:t>
            </a:r>
            <a:r>
              <a:rPr sz="2000"/>
              <a:t>TH Lee &amp; T Cosgrove, HBR</a:t>
            </a:r>
          </a:p>
        </p:txBody>
      </p:sp>
      <p:sp>
        <p:nvSpPr>
          <p:cNvPr id="493" name="Noble shared purpose…"/>
          <p:cNvSpPr txBox="1"/>
          <p:nvPr>
            <p:ph type="body" idx="4294967295"/>
          </p:nvPr>
        </p:nvSpPr>
        <p:spPr>
          <a:xfrm>
            <a:off x="901582" y="1588370"/>
            <a:ext cx="8247258" cy="5102001"/>
          </a:xfrm>
          <a:prstGeom prst="rect">
            <a:avLst/>
          </a:prstGeom>
        </p:spPr>
        <p:txBody>
          <a:bodyPr/>
          <a:lstStyle/>
          <a:p>
            <a:pPr marL="317839" indent="-346414" defTabSz="488003">
              <a:lnSpc>
                <a:spcPts val="3100"/>
              </a:lnSpc>
              <a:spcBef>
                <a:spcPts val="1200"/>
              </a:spcBef>
              <a:buClr>
                <a:srgbClr val="006699"/>
              </a:buClr>
              <a:tabLst/>
              <a:defRPr b="0" sz="2600">
                <a:solidFill>
                  <a:srgbClr val="006699"/>
                </a:solidFill>
                <a:latin typeface="Arial"/>
                <a:ea typeface="Arial"/>
                <a:cs typeface="Arial"/>
                <a:sym typeface="Arial"/>
              </a:defRPr>
            </a:pPr>
            <a:r>
              <a:t>Noble shared purpose</a:t>
            </a:r>
          </a:p>
          <a:p>
            <a:pPr lvl="1" marL="727015" indent="-331728" defTabSz="488003">
              <a:lnSpc>
                <a:spcPts val="2900"/>
              </a:lnSpc>
              <a:spcBef>
                <a:spcPts val="0"/>
              </a:spcBef>
              <a:buClr>
                <a:srgbClr val="006699"/>
              </a:buClr>
              <a:buChar char="–"/>
              <a:tabLst/>
              <a:defRPr b="0" sz="2600">
                <a:solidFill>
                  <a:srgbClr val="006699"/>
                </a:solidFill>
                <a:latin typeface="Arial"/>
                <a:ea typeface="Arial"/>
                <a:cs typeface="Arial"/>
                <a:sym typeface="Arial"/>
              </a:defRPr>
            </a:pPr>
            <a:r>
              <a:t>Shifts conversation from negative to positive</a:t>
            </a:r>
          </a:p>
          <a:p>
            <a:pPr lvl="1" marL="727015" indent="-331728" defTabSz="488003">
              <a:lnSpc>
                <a:spcPts val="2900"/>
              </a:lnSpc>
              <a:spcBef>
                <a:spcPts val="0"/>
              </a:spcBef>
              <a:buClr>
                <a:srgbClr val="006699"/>
              </a:buClr>
              <a:buChar char="–"/>
              <a:tabLst/>
              <a:defRPr b="0" sz="2600">
                <a:solidFill>
                  <a:srgbClr val="006699"/>
                </a:solidFill>
                <a:latin typeface="Arial"/>
                <a:ea typeface="Arial"/>
                <a:cs typeface="Arial"/>
                <a:sym typeface="Arial"/>
              </a:defRPr>
            </a:pPr>
            <a:r>
              <a:t>Acknowledge need for sacrifice</a:t>
            </a:r>
          </a:p>
          <a:p>
            <a:pPr lvl="1" marL="727015" indent="-331728" defTabSz="488003">
              <a:lnSpc>
                <a:spcPts val="2900"/>
              </a:lnSpc>
              <a:spcBef>
                <a:spcPts val="0"/>
              </a:spcBef>
              <a:buClr>
                <a:srgbClr val="006699"/>
              </a:buClr>
              <a:buChar char="–"/>
              <a:tabLst/>
              <a:defRPr b="0" sz="2600">
                <a:solidFill>
                  <a:srgbClr val="006699"/>
                </a:solidFill>
                <a:latin typeface="Arial"/>
                <a:ea typeface="Arial"/>
                <a:cs typeface="Arial"/>
                <a:sym typeface="Arial"/>
              </a:defRPr>
            </a:pPr>
            <a:r>
              <a:t>Duty to patients preempts other obligations</a:t>
            </a:r>
          </a:p>
          <a:p>
            <a:pPr lvl="2" marL="1055555" indent="-315778" defTabSz="488003">
              <a:lnSpc>
                <a:spcPct val="100000"/>
              </a:lnSpc>
              <a:spcBef>
                <a:spcPts val="0"/>
              </a:spcBef>
              <a:buClr>
                <a:srgbClr val="006699"/>
              </a:buClr>
              <a:buFontTx/>
              <a:buChar char="▪"/>
              <a:tabLst/>
              <a:defRPr b="0" sz="2200">
                <a:solidFill>
                  <a:srgbClr val="006699"/>
                </a:solidFill>
                <a:latin typeface="Arial"/>
                <a:ea typeface="Arial"/>
                <a:cs typeface="Arial"/>
                <a:sym typeface="Arial"/>
              </a:defRPr>
            </a:pPr>
            <a:r>
              <a:t>Urology patient story at Cleveland Clinic 2008</a:t>
            </a:r>
          </a:p>
          <a:p>
            <a:pPr lvl="2" marL="1055555" indent="-315778" defTabSz="488003">
              <a:lnSpc>
                <a:spcPct val="100000"/>
              </a:lnSpc>
              <a:spcBef>
                <a:spcPts val="0"/>
              </a:spcBef>
              <a:buClr>
                <a:srgbClr val="006699"/>
              </a:buClr>
              <a:buFontTx/>
              <a:buChar char="▪"/>
              <a:tabLst/>
              <a:defRPr b="0" sz="2200">
                <a:solidFill>
                  <a:srgbClr val="006699"/>
                </a:solidFill>
                <a:latin typeface="Arial"/>
                <a:ea typeface="Arial"/>
                <a:cs typeface="Arial"/>
                <a:sym typeface="Arial"/>
              </a:defRPr>
            </a:pPr>
            <a:r>
              <a:t>Advocate huddles lead to 40% increase in safety event reports</a:t>
            </a:r>
          </a:p>
          <a:p>
            <a:pPr lvl="1" marL="727015" indent="-331728" defTabSz="488003">
              <a:lnSpc>
                <a:spcPts val="2900"/>
              </a:lnSpc>
              <a:spcBef>
                <a:spcPts val="0"/>
              </a:spcBef>
              <a:buClr>
                <a:srgbClr val="006699"/>
              </a:buClr>
              <a:buChar char="–"/>
              <a:tabLst/>
              <a:defRPr b="0" sz="2600">
                <a:solidFill>
                  <a:srgbClr val="006699"/>
                </a:solidFill>
                <a:latin typeface="Arial"/>
                <a:ea typeface="Arial"/>
                <a:cs typeface="Arial"/>
                <a:sym typeface="Arial"/>
              </a:defRPr>
            </a:pPr>
            <a:r>
              <a:t>Mayo Clinic: “The needs of the patient come first”</a:t>
            </a:r>
          </a:p>
          <a:p>
            <a:pPr lvl="2" marL="1055555" indent="-315778" defTabSz="488003">
              <a:lnSpc>
                <a:spcPct val="100000"/>
              </a:lnSpc>
              <a:spcBef>
                <a:spcPts val="0"/>
              </a:spcBef>
              <a:buClr>
                <a:srgbClr val="006699"/>
              </a:buClr>
              <a:buFontTx/>
              <a:buChar char="▪"/>
              <a:tabLst/>
              <a:defRPr b="0" sz="2200">
                <a:solidFill>
                  <a:srgbClr val="006699"/>
                </a:solidFill>
                <a:latin typeface="Arial"/>
                <a:ea typeface="Arial"/>
                <a:cs typeface="Arial"/>
                <a:sym typeface="Arial"/>
              </a:defRPr>
            </a:pPr>
            <a:r>
              <a:t>Patients come first</a:t>
            </a:r>
          </a:p>
          <a:p>
            <a:pPr lvl="2" marL="1055555" indent="-315778" defTabSz="488003">
              <a:lnSpc>
                <a:spcPct val="100000"/>
              </a:lnSpc>
              <a:spcBef>
                <a:spcPts val="0"/>
              </a:spcBef>
              <a:buClr>
                <a:srgbClr val="006699"/>
              </a:buClr>
              <a:buFontTx/>
              <a:buChar char="▪"/>
              <a:tabLst/>
              <a:defRPr b="0" sz="2200">
                <a:solidFill>
                  <a:srgbClr val="006699"/>
                </a:solidFill>
                <a:latin typeface="Arial"/>
                <a:ea typeface="Arial"/>
                <a:cs typeface="Arial"/>
                <a:sym typeface="Arial"/>
              </a:defRPr>
            </a:pPr>
            <a:r>
              <a:t>Status quo is unsustainable</a:t>
            </a:r>
          </a:p>
          <a:p>
            <a:pPr lvl="2" marL="1055555" indent="-315778" defTabSz="488003">
              <a:lnSpc>
                <a:spcPct val="100000"/>
              </a:lnSpc>
              <a:spcBef>
                <a:spcPts val="0"/>
              </a:spcBef>
              <a:buClr>
                <a:srgbClr val="006699"/>
              </a:buClr>
              <a:buFontTx/>
              <a:buChar char="▪"/>
              <a:tabLst/>
              <a:defRPr b="0" sz="2200">
                <a:solidFill>
                  <a:srgbClr val="006699"/>
                </a:solidFill>
                <a:latin typeface="Arial"/>
                <a:ea typeface="Arial"/>
                <a:cs typeface="Arial"/>
                <a:sym typeface="Arial"/>
              </a:defRPr>
            </a:pPr>
            <a:r>
              <a:t>Group action is needed to pursue patient first goal</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Is health care a fundamental right or privilege?…"/>
          <p:cNvSpPr txBox="1"/>
          <p:nvPr>
            <p:ph type="body" idx="1"/>
          </p:nvPr>
        </p:nvSpPr>
        <p:spPr>
          <a:xfrm>
            <a:off x="342900" y="2153916"/>
            <a:ext cx="9359901" cy="4777116"/>
          </a:xfrm>
          <a:prstGeom prst="rect">
            <a:avLst/>
          </a:prstGeom>
        </p:spPr>
        <p:txBody>
          <a:bodyPr/>
          <a:lstStyle/>
          <a:p>
            <a:pPr marL="393191" indent="-393191" defTabSz="863359">
              <a:spcBef>
                <a:spcPts val="1500"/>
              </a:spcBef>
              <a:tabLst>
                <a:tab pos="8026400" algn="r"/>
              </a:tabLst>
              <a:defRPr sz="2400"/>
            </a:pPr>
            <a:r>
              <a:t>Is health care a fundamental right or privilege?</a:t>
            </a:r>
          </a:p>
          <a:p>
            <a:pPr marL="393191" indent="-393191" defTabSz="863359">
              <a:spcBef>
                <a:spcPts val="1500"/>
              </a:spcBef>
              <a:tabLst>
                <a:tab pos="8026400" algn="r"/>
              </a:tabLst>
              <a:defRPr sz="2400"/>
            </a:pPr>
            <a:r>
              <a:t>Why do we spend so much for such poor outcomes?</a:t>
            </a:r>
          </a:p>
          <a:p>
            <a:pPr marL="393191" indent="-393191" defTabSz="863359">
              <a:spcBef>
                <a:spcPts val="1500"/>
              </a:spcBef>
              <a:tabLst>
                <a:tab pos="8026400" algn="r"/>
              </a:tabLst>
              <a:defRPr sz="2400"/>
            </a:pPr>
            <a:r>
              <a:t>Should health care be available anytime, anywhere, and free?</a:t>
            </a:r>
          </a:p>
          <a:p>
            <a:pPr marL="393191" indent="-393191" defTabSz="863359">
              <a:spcBef>
                <a:spcPts val="1500"/>
              </a:spcBef>
              <a:tabLst>
                <a:tab pos="8026400" algn="r"/>
              </a:tabLst>
              <a:defRPr sz="2400"/>
            </a:pPr>
            <a:r>
              <a:t>Physicians are well paid, trusted, and burnt out</a:t>
            </a:r>
          </a:p>
          <a:p>
            <a:pPr marL="393191" indent="-393191" defTabSz="863359">
              <a:spcBef>
                <a:spcPts val="1500"/>
              </a:spcBef>
              <a:tabLst>
                <a:tab pos="8026400" algn="r"/>
              </a:tabLst>
              <a:defRPr sz="2400"/>
            </a:pPr>
            <a:r>
              <a:t>Need more clinicians but guilds control access</a:t>
            </a:r>
          </a:p>
          <a:p>
            <a:pPr marL="393191" indent="-393191" defTabSz="863359">
              <a:spcBef>
                <a:spcPts val="1500"/>
              </a:spcBef>
              <a:tabLst>
                <a:tab pos="8026400" algn="r"/>
              </a:tabLst>
              <a:defRPr sz="2400"/>
            </a:pPr>
            <a:r>
              <a:t>Do not spend adequately on social determinants </a:t>
            </a:r>
          </a:p>
          <a:p>
            <a:pPr marL="393191" indent="-393191" defTabSz="863359">
              <a:spcBef>
                <a:spcPts val="1500"/>
              </a:spcBef>
              <a:tabLst>
                <a:tab pos="8026400" algn="r"/>
              </a:tabLst>
              <a:defRPr sz="2400"/>
            </a:pPr>
            <a:r>
              <a:t>Politicians don’t confront difficult healthcare issues</a:t>
            </a:r>
          </a:p>
          <a:p>
            <a:pPr marL="393191" indent="-393191" defTabSz="863359">
              <a:spcBef>
                <a:spcPts val="1500"/>
              </a:spcBef>
              <a:tabLst>
                <a:tab pos="8026400" algn="r"/>
              </a:tabLst>
              <a:defRPr sz="2400"/>
            </a:pPr>
            <a:r>
              <a:t>We endorse affordability but shun cost transparency</a:t>
            </a:r>
          </a:p>
        </p:txBody>
      </p:sp>
      <p:sp>
        <p:nvSpPr>
          <p:cNvPr id="386" name="US Health Care is in Purgatory…"/>
          <p:cNvSpPr txBox="1"/>
          <p:nvPr>
            <p:ph type="title"/>
          </p:nvPr>
        </p:nvSpPr>
        <p:spPr>
          <a:xfrm>
            <a:off x="341313" y="1071562"/>
            <a:ext cx="9361486" cy="998847"/>
          </a:xfrm>
          <a:prstGeom prst="rect">
            <a:avLst/>
          </a:prstGeom>
        </p:spPr>
        <p:txBody>
          <a:bodyPr/>
          <a:lstStyle/>
          <a:p>
            <a:pPr/>
            <a:r>
              <a:t>US Health Care is in Purgatory</a:t>
            </a:r>
          </a:p>
          <a:p>
            <a:pPr>
              <a:defRPr sz="1800"/>
            </a:pPr>
            <a:r>
              <a:t>Paul Keckley, April 23, 2017</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Engaging Doctors in the Health Care Revolution TH Lee &amp; T Cosgrove, HBR"/>
          <p:cNvSpPr txBox="1"/>
          <p:nvPr>
            <p:ph type="title" idx="4294967295"/>
          </p:nvPr>
        </p:nvSpPr>
        <p:spPr>
          <a:xfrm>
            <a:off x="901582" y="-1"/>
            <a:ext cx="8247258" cy="1338076"/>
          </a:xfrm>
          <a:prstGeom prst="rect">
            <a:avLst/>
          </a:prstGeom>
        </p:spPr>
        <p:txBody>
          <a:bodyPr anchor="b"/>
          <a:lstStyle/>
          <a:p>
            <a:pPr algn="l" defTabSz="488003">
              <a:defRPr sz="3800">
                <a:solidFill>
                  <a:srgbClr val="006699"/>
                </a:solidFill>
                <a:latin typeface="Arial"/>
                <a:ea typeface="Arial"/>
                <a:cs typeface="Arial"/>
                <a:sym typeface="Arial"/>
              </a:defRPr>
            </a:pPr>
            <a:r>
              <a:t>Engaging Doctors in the Health Care Revolution </a:t>
            </a:r>
            <a:r>
              <a:rPr sz="2000"/>
              <a:t>TH Lee &amp; T Cosgrove, HBR</a:t>
            </a:r>
          </a:p>
        </p:txBody>
      </p:sp>
      <p:sp>
        <p:nvSpPr>
          <p:cNvPr id="496" name="Self-interest…"/>
          <p:cNvSpPr txBox="1"/>
          <p:nvPr>
            <p:ph type="body" idx="4294967295"/>
          </p:nvPr>
        </p:nvSpPr>
        <p:spPr>
          <a:xfrm>
            <a:off x="901582" y="1588370"/>
            <a:ext cx="8247258" cy="5102001"/>
          </a:xfrm>
          <a:prstGeom prst="rect">
            <a:avLst/>
          </a:prstGeom>
        </p:spPr>
        <p:txBody>
          <a:bodyPr/>
          <a:lstStyle/>
          <a:p>
            <a:pPr marL="332453" indent="-361028" defTabSz="488003">
              <a:lnSpc>
                <a:spcPts val="3100"/>
              </a:lnSpc>
              <a:spcBef>
                <a:spcPts val="1200"/>
              </a:spcBef>
              <a:buClr>
                <a:srgbClr val="006699"/>
              </a:buClr>
              <a:tabLst/>
              <a:defRPr b="0" sz="3000">
                <a:solidFill>
                  <a:srgbClr val="006699"/>
                </a:solidFill>
                <a:latin typeface="Arial"/>
                <a:ea typeface="Arial"/>
                <a:cs typeface="Arial"/>
                <a:sym typeface="Arial"/>
              </a:defRPr>
            </a:pPr>
            <a:r>
              <a:t>Self-interest</a:t>
            </a:r>
          </a:p>
          <a:p>
            <a:pPr lvl="1" marL="715168" indent="-319881" defTabSz="488003">
              <a:lnSpc>
                <a:spcPts val="2900"/>
              </a:lnSpc>
              <a:spcBef>
                <a:spcPts val="0"/>
              </a:spcBef>
              <a:buClr>
                <a:srgbClr val="006699"/>
              </a:buClr>
              <a:buChar char="–"/>
              <a:tabLst/>
              <a:defRPr b="0" sz="2600">
                <a:solidFill>
                  <a:srgbClr val="006699"/>
                </a:solidFill>
                <a:latin typeface="Arial"/>
                <a:ea typeface="Arial"/>
                <a:cs typeface="Arial"/>
                <a:sym typeface="Arial"/>
              </a:defRPr>
            </a:pPr>
            <a:r>
              <a:t>Compensation plans tied to citizenship, quality</a:t>
            </a:r>
          </a:p>
          <a:p>
            <a:pPr lvl="1" marL="715168" indent="-319881" defTabSz="488003">
              <a:lnSpc>
                <a:spcPts val="2900"/>
              </a:lnSpc>
              <a:spcBef>
                <a:spcPts val="0"/>
              </a:spcBef>
              <a:buClr>
                <a:srgbClr val="006699"/>
              </a:buClr>
              <a:buChar char="–"/>
              <a:tabLst/>
              <a:defRPr b="0" sz="2600">
                <a:solidFill>
                  <a:srgbClr val="006699"/>
                </a:solidFill>
                <a:latin typeface="Arial"/>
                <a:ea typeface="Arial"/>
                <a:cs typeface="Arial"/>
                <a:sym typeface="Arial"/>
              </a:defRPr>
            </a:pPr>
            <a:r>
              <a:t>One year renewable contracts</a:t>
            </a:r>
          </a:p>
          <a:p>
            <a:pPr lvl="1" marL="715168" indent="-319881" defTabSz="488003">
              <a:lnSpc>
                <a:spcPts val="2900"/>
              </a:lnSpc>
              <a:spcBef>
                <a:spcPts val="0"/>
              </a:spcBef>
              <a:buClr>
                <a:srgbClr val="006699"/>
              </a:buClr>
              <a:buChar char="–"/>
              <a:tabLst/>
              <a:defRPr b="0" sz="2600">
                <a:solidFill>
                  <a:srgbClr val="006699"/>
                </a:solidFill>
                <a:latin typeface="Arial"/>
                <a:ea typeface="Arial"/>
                <a:cs typeface="Arial"/>
                <a:sym typeface="Arial"/>
              </a:defRPr>
            </a:pPr>
            <a:r>
              <a:t>Watch for conflicts of interest</a:t>
            </a:r>
          </a:p>
          <a:p>
            <a:pPr lvl="1" marL="715168" indent="-319881" defTabSz="488003">
              <a:lnSpc>
                <a:spcPts val="2900"/>
              </a:lnSpc>
              <a:spcBef>
                <a:spcPts val="0"/>
              </a:spcBef>
              <a:buClr>
                <a:srgbClr val="006699"/>
              </a:buClr>
              <a:buChar char="–"/>
              <a:tabLst/>
              <a:defRPr b="0" sz="2600">
                <a:solidFill>
                  <a:srgbClr val="006699"/>
                </a:solidFill>
                <a:latin typeface="Arial"/>
                <a:ea typeface="Arial"/>
                <a:cs typeface="Arial"/>
                <a:sym typeface="Arial"/>
              </a:defRPr>
            </a:pPr>
            <a:r>
              <a:t>Reward collaboration</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Engaging Doctors in the Health Care Revolution TH Lee &amp; T Cosgrove, HBR"/>
          <p:cNvSpPr txBox="1"/>
          <p:nvPr>
            <p:ph type="title" idx="4294967295"/>
          </p:nvPr>
        </p:nvSpPr>
        <p:spPr>
          <a:xfrm>
            <a:off x="901582" y="-1"/>
            <a:ext cx="8247258" cy="1338076"/>
          </a:xfrm>
          <a:prstGeom prst="rect">
            <a:avLst/>
          </a:prstGeom>
        </p:spPr>
        <p:txBody>
          <a:bodyPr anchor="b"/>
          <a:lstStyle/>
          <a:p>
            <a:pPr algn="l" defTabSz="488003">
              <a:defRPr sz="3800">
                <a:solidFill>
                  <a:srgbClr val="006699"/>
                </a:solidFill>
                <a:latin typeface="Arial"/>
                <a:ea typeface="Arial"/>
                <a:cs typeface="Arial"/>
                <a:sym typeface="Arial"/>
              </a:defRPr>
            </a:pPr>
            <a:r>
              <a:t>Engaging Doctors in the Health Care Revolution </a:t>
            </a:r>
            <a:r>
              <a:rPr sz="2000"/>
              <a:t>TH Lee &amp; T Cosgrove, HBR</a:t>
            </a:r>
          </a:p>
        </p:txBody>
      </p:sp>
      <p:sp>
        <p:nvSpPr>
          <p:cNvPr id="499" name="Tradition…"/>
          <p:cNvSpPr txBox="1"/>
          <p:nvPr>
            <p:ph type="body" idx="4294967295"/>
          </p:nvPr>
        </p:nvSpPr>
        <p:spPr>
          <a:xfrm>
            <a:off x="901582" y="1588370"/>
            <a:ext cx="8247258" cy="5102001"/>
          </a:xfrm>
          <a:prstGeom prst="rect">
            <a:avLst/>
          </a:prstGeom>
        </p:spPr>
        <p:txBody>
          <a:bodyPr/>
          <a:lstStyle/>
          <a:p>
            <a:pPr marL="332453" indent="-361028" defTabSz="488003">
              <a:lnSpc>
                <a:spcPts val="3100"/>
              </a:lnSpc>
              <a:spcBef>
                <a:spcPts val="1200"/>
              </a:spcBef>
              <a:buClr>
                <a:srgbClr val="006699"/>
              </a:buClr>
              <a:tabLst/>
              <a:defRPr b="0" sz="3000">
                <a:solidFill>
                  <a:srgbClr val="006699"/>
                </a:solidFill>
                <a:latin typeface="Arial"/>
                <a:ea typeface="Arial"/>
                <a:cs typeface="Arial"/>
                <a:sym typeface="Arial"/>
              </a:defRPr>
            </a:pPr>
            <a:r>
              <a:t>Tradition</a:t>
            </a:r>
          </a:p>
          <a:p>
            <a:pPr lvl="1" marL="715168" indent="-319881" defTabSz="488003">
              <a:lnSpc>
                <a:spcPts val="2900"/>
              </a:lnSpc>
              <a:spcBef>
                <a:spcPts val="0"/>
              </a:spcBef>
              <a:buClr>
                <a:srgbClr val="006699"/>
              </a:buClr>
              <a:buChar char="–"/>
              <a:tabLst/>
              <a:defRPr b="0" sz="2600">
                <a:solidFill>
                  <a:srgbClr val="006699"/>
                </a:solidFill>
                <a:latin typeface="Arial"/>
                <a:ea typeface="Arial"/>
                <a:cs typeface="Arial"/>
                <a:sym typeface="Arial"/>
              </a:defRPr>
            </a:pPr>
            <a:r>
              <a:t>Mayo Clinic dress code</a:t>
            </a:r>
          </a:p>
          <a:p>
            <a:pPr lvl="1" marL="715168" indent="-319881" defTabSz="488003">
              <a:lnSpc>
                <a:spcPts val="2900"/>
              </a:lnSpc>
              <a:spcBef>
                <a:spcPts val="0"/>
              </a:spcBef>
              <a:buClr>
                <a:srgbClr val="006699"/>
              </a:buClr>
              <a:buChar char="–"/>
              <a:tabLst/>
              <a:defRPr b="0" sz="2600">
                <a:solidFill>
                  <a:srgbClr val="006699"/>
                </a:solidFill>
                <a:latin typeface="Arial"/>
                <a:ea typeface="Arial"/>
                <a:cs typeface="Arial"/>
                <a:sym typeface="Arial"/>
              </a:defRPr>
            </a:pPr>
            <a:r>
              <a:t>Physician communication standards</a:t>
            </a:r>
          </a:p>
          <a:p>
            <a:pPr lvl="1" marL="715168" indent="-319881" defTabSz="488003">
              <a:lnSpc>
                <a:spcPts val="2900"/>
              </a:lnSpc>
              <a:spcBef>
                <a:spcPts val="0"/>
              </a:spcBef>
              <a:buClr>
                <a:srgbClr val="006699"/>
              </a:buClr>
              <a:buChar char="–"/>
              <a:tabLst/>
              <a:defRPr b="0" sz="2600">
                <a:solidFill>
                  <a:srgbClr val="006699"/>
                </a:solidFill>
                <a:latin typeface="Arial"/>
                <a:ea typeface="Arial"/>
                <a:cs typeface="Arial"/>
                <a:sym typeface="Arial"/>
              </a:defRPr>
            </a:pPr>
            <a:r>
              <a:t>Organization must be willing to part ways with physicians who don’t support shared purpose</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1" name="Engaging Doctors in the Health Care Revolution TH Lee &amp; T Cosgrove, HBR"/>
          <p:cNvSpPr txBox="1"/>
          <p:nvPr>
            <p:ph type="title" idx="4294967295"/>
          </p:nvPr>
        </p:nvSpPr>
        <p:spPr>
          <a:xfrm>
            <a:off x="901582" y="-1"/>
            <a:ext cx="8247258" cy="1338076"/>
          </a:xfrm>
          <a:prstGeom prst="rect">
            <a:avLst/>
          </a:prstGeom>
        </p:spPr>
        <p:txBody>
          <a:bodyPr anchor="b"/>
          <a:lstStyle/>
          <a:p>
            <a:pPr algn="l" defTabSz="488003">
              <a:defRPr sz="3800">
                <a:solidFill>
                  <a:srgbClr val="006699"/>
                </a:solidFill>
                <a:latin typeface="Arial"/>
                <a:ea typeface="Arial"/>
                <a:cs typeface="Arial"/>
                <a:sym typeface="Arial"/>
              </a:defRPr>
            </a:pPr>
            <a:r>
              <a:t>Engaging Doctors in the Health Care Revolution </a:t>
            </a:r>
            <a:r>
              <a:rPr sz="2000"/>
              <a:t>TH Lee &amp; T Cosgrove, HBR</a:t>
            </a:r>
          </a:p>
        </p:txBody>
      </p:sp>
      <p:sp>
        <p:nvSpPr>
          <p:cNvPr id="502" name="Respect…"/>
          <p:cNvSpPr txBox="1"/>
          <p:nvPr>
            <p:ph type="body" idx="4294967295"/>
          </p:nvPr>
        </p:nvSpPr>
        <p:spPr>
          <a:xfrm>
            <a:off x="901582" y="1588370"/>
            <a:ext cx="8247258" cy="5102001"/>
          </a:xfrm>
          <a:prstGeom prst="rect">
            <a:avLst/>
          </a:prstGeom>
        </p:spPr>
        <p:txBody>
          <a:bodyPr/>
          <a:lstStyle/>
          <a:p>
            <a:pPr marL="332453" indent="-361028" defTabSz="488003">
              <a:lnSpc>
                <a:spcPts val="3100"/>
              </a:lnSpc>
              <a:spcBef>
                <a:spcPts val="1200"/>
              </a:spcBef>
              <a:buClr>
                <a:srgbClr val="006699"/>
              </a:buClr>
              <a:tabLst/>
              <a:defRPr b="0" sz="3000">
                <a:solidFill>
                  <a:srgbClr val="006699"/>
                </a:solidFill>
                <a:latin typeface="Arial"/>
                <a:ea typeface="Arial"/>
                <a:cs typeface="Arial"/>
                <a:sym typeface="Arial"/>
              </a:defRPr>
            </a:pPr>
            <a:r>
              <a:t>Respect</a:t>
            </a:r>
          </a:p>
          <a:p>
            <a:pPr lvl="1" marL="715168" indent="-319881" defTabSz="488003">
              <a:lnSpc>
                <a:spcPts val="2900"/>
              </a:lnSpc>
              <a:spcBef>
                <a:spcPts val="0"/>
              </a:spcBef>
              <a:buClr>
                <a:srgbClr val="006699"/>
              </a:buClr>
              <a:buChar char="–"/>
              <a:tabLst/>
              <a:defRPr b="0" sz="2600">
                <a:solidFill>
                  <a:srgbClr val="006699"/>
                </a:solidFill>
                <a:latin typeface="Arial"/>
                <a:ea typeface="Arial"/>
                <a:cs typeface="Arial"/>
                <a:sym typeface="Arial"/>
              </a:defRPr>
            </a:pPr>
            <a:r>
              <a:t>Behavioral economics, peer pressure, transparent data</a:t>
            </a:r>
          </a:p>
          <a:p>
            <a:pPr lvl="1" marL="715168" indent="-319881" defTabSz="488003">
              <a:lnSpc>
                <a:spcPts val="2900"/>
              </a:lnSpc>
              <a:spcBef>
                <a:spcPts val="0"/>
              </a:spcBef>
              <a:buClr>
                <a:srgbClr val="006699"/>
              </a:buClr>
              <a:buChar char="–"/>
              <a:tabLst/>
              <a:defRPr b="0" sz="2600">
                <a:solidFill>
                  <a:srgbClr val="006699"/>
                </a:solidFill>
                <a:latin typeface="Arial"/>
                <a:ea typeface="Arial"/>
                <a:cs typeface="Arial"/>
                <a:sym typeface="Arial"/>
              </a:defRPr>
            </a:pPr>
            <a:r>
              <a:t>Partners unmasked data on MD use of imaging led to 15% drop in orders for high cost tests</a:t>
            </a:r>
          </a:p>
          <a:p>
            <a:pPr lvl="1" marL="715168" indent="-319881" defTabSz="488003">
              <a:lnSpc>
                <a:spcPts val="2900"/>
              </a:lnSpc>
              <a:spcBef>
                <a:spcPts val="0"/>
              </a:spcBef>
              <a:buClr>
                <a:srgbClr val="006699"/>
              </a:buClr>
              <a:buChar char="–"/>
              <a:tabLst/>
              <a:defRPr b="0" sz="2600">
                <a:solidFill>
                  <a:srgbClr val="006699"/>
                </a:solidFill>
                <a:latin typeface="Arial"/>
                <a:ea typeface="Arial"/>
                <a:cs typeface="Arial"/>
                <a:sym typeface="Arial"/>
              </a:defRPr>
            </a:pPr>
            <a:r>
              <a:t>University of Utah transparent patient experience ratings utilized gradual introduction</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4" name="“The joy of practicing medicine is gone.”…"/>
          <p:cNvSpPr txBox="1"/>
          <p:nvPr>
            <p:ph type="body" idx="1"/>
          </p:nvPr>
        </p:nvSpPr>
        <p:spPr>
          <a:xfrm>
            <a:off x="342900" y="2153918"/>
            <a:ext cx="9359901" cy="4777111"/>
          </a:xfrm>
          <a:prstGeom prst="rect">
            <a:avLst/>
          </a:prstGeom>
        </p:spPr>
        <p:txBody>
          <a:bodyPr/>
          <a:lstStyle/>
          <a:p>
            <a:pPr marL="0" indent="0" defTabSz="438911">
              <a:lnSpc>
                <a:spcPct val="100000"/>
              </a:lnSpc>
              <a:spcBef>
                <a:spcPts val="0"/>
              </a:spcBef>
              <a:buSzTx/>
              <a:buNone/>
              <a:tabLst/>
              <a:defRPr sz="3300">
                <a:solidFill>
                  <a:srgbClr val="403838"/>
                </a:solidFill>
                <a:latin typeface="Arial"/>
                <a:ea typeface="Arial"/>
                <a:cs typeface="Arial"/>
                <a:sym typeface="Arial"/>
              </a:defRPr>
            </a:pPr>
            <a:r>
              <a:t>“The joy of practicing medicine is gone.”</a:t>
            </a:r>
          </a:p>
          <a:p>
            <a:pPr marL="0" indent="0" defTabSz="438911">
              <a:lnSpc>
                <a:spcPct val="100000"/>
              </a:lnSpc>
              <a:spcBef>
                <a:spcPts val="0"/>
              </a:spcBef>
              <a:buSzTx/>
              <a:buNone/>
              <a:tabLst/>
              <a:defRPr sz="3300">
                <a:solidFill>
                  <a:srgbClr val="403838"/>
                </a:solidFill>
                <a:latin typeface="Arial"/>
                <a:ea typeface="Arial"/>
                <a:cs typeface="Arial"/>
                <a:sym typeface="Arial"/>
              </a:defRPr>
            </a:pPr>
            <a:r>
              <a:t>“I hate being a doctor…I can’t wait to get out.”</a:t>
            </a:r>
          </a:p>
          <a:p>
            <a:pPr marL="0" indent="0" defTabSz="438911">
              <a:lnSpc>
                <a:spcPct val="100000"/>
              </a:lnSpc>
              <a:spcBef>
                <a:spcPts val="0"/>
              </a:spcBef>
              <a:buSzTx/>
              <a:buNone/>
              <a:tabLst/>
              <a:defRPr sz="3300">
                <a:solidFill>
                  <a:srgbClr val="403838"/>
                </a:solidFill>
                <a:latin typeface="Arial"/>
                <a:ea typeface="Arial"/>
                <a:cs typeface="Arial"/>
                <a:sym typeface="Arial"/>
              </a:defRPr>
            </a:pPr>
            <a:r>
              <a:t>“I can’t tell you how defeated I feel…The feeling of being punished for delivering good care is nerve-racking.”</a:t>
            </a:r>
          </a:p>
          <a:p>
            <a:pPr marL="0" indent="0" defTabSz="438911">
              <a:lnSpc>
                <a:spcPct val="100000"/>
              </a:lnSpc>
              <a:spcBef>
                <a:spcPts val="0"/>
              </a:spcBef>
              <a:buSzTx/>
              <a:buNone/>
              <a:tabLst/>
              <a:defRPr sz="3300">
                <a:solidFill>
                  <a:srgbClr val="403838"/>
                </a:solidFill>
                <a:latin typeface="Arial"/>
                <a:ea typeface="Arial"/>
                <a:cs typeface="Arial"/>
                <a:sym typeface="Arial"/>
              </a:defRPr>
            </a:pPr>
            <a:r>
              <a:t>“I am no longer a physician but the data manager, data entry clerk and steno girl… I became a doctor to take care of patients. I have become the typist.”</a:t>
            </a:r>
          </a:p>
        </p:txBody>
      </p:sp>
      <p:sp>
        <p:nvSpPr>
          <p:cNvPr id="505" name="From Triple Aim to Quadruple Aim…"/>
          <p:cNvSpPr txBox="1"/>
          <p:nvPr>
            <p:ph type="title"/>
          </p:nvPr>
        </p:nvSpPr>
        <p:spPr>
          <a:xfrm>
            <a:off x="342107" y="1059299"/>
            <a:ext cx="9361486" cy="998847"/>
          </a:xfrm>
          <a:prstGeom prst="rect">
            <a:avLst/>
          </a:prstGeom>
        </p:spPr>
        <p:txBody>
          <a:bodyPr/>
          <a:lstStyle/>
          <a:p>
            <a:pPr/>
            <a:r>
              <a:t>From Triple Aim to Quadruple Aim</a:t>
            </a:r>
          </a:p>
          <a:p>
            <a:pPr>
              <a:defRPr sz="1900"/>
            </a:pPr>
            <a:r>
              <a:t>http://www.annfammed.org/content/12/6/573.full</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7" name="Implement team documentation…"/>
          <p:cNvSpPr txBox="1"/>
          <p:nvPr>
            <p:ph type="body" idx="1"/>
          </p:nvPr>
        </p:nvSpPr>
        <p:spPr>
          <a:xfrm>
            <a:off x="342900" y="2153918"/>
            <a:ext cx="9359901" cy="4777111"/>
          </a:xfrm>
          <a:prstGeom prst="rect">
            <a:avLst/>
          </a:prstGeom>
        </p:spPr>
        <p:txBody>
          <a:bodyPr/>
          <a:lstStyle/>
          <a:p>
            <a:pPr/>
            <a:r>
              <a:t>Implement team documentation</a:t>
            </a:r>
          </a:p>
          <a:p>
            <a:pPr/>
            <a:r>
              <a:t>Previsit planning to reduce wasted time with patient</a:t>
            </a:r>
          </a:p>
          <a:p>
            <a:pPr/>
            <a:r>
              <a:t>Expand roles of nurses and medical assistants</a:t>
            </a:r>
          </a:p>
          <a:p>
            <a:pPr/>
            <a:r>
              <a:t>Standardize &amp; synchronize workflows for prescription refills</a:t>
            </a:r>
          </a:p>
          <a:p>
            <a:pPr/>
            <a:r>
              <a:t>Colocate teams so MDs and staff work together</a:t>
            </a:r>
          </a:p>
          <a:p>
            <a:pPr/>
            <a:r>
              <a:t>Train staff in new tasks</a:t>
            </a:r>
          </a:p>
        </p:txBody>
      </p:sp>
      <p:sp>
        <p:nvSpPr>
          <p:cNvPr id="508" name="From Triple Aim to Quadruple Aim…"/>
          <p:cNvSpPr txBox="1"/>
          <p:nvPr>
            <p:ph type="title"/>
          </p:nvPr>
        </p:nvSpPr>
        <p:spPr>
          <a:xfrm>
            <a:off x="341313" y="1071562"/>
            <a:ext cx="9361486" cy="998846"/>
          </a:xfrm>
          <a:prstGeom prst="rect">
            <a:avLst/>
          </a:prstGeom>
        </p:spPr>
        <p:txBody>
          <a:bodyPr/>
          <a:lstStyle/>
          <a:p>
            <a:pPr/>
            <a:r>
              <a:t>From Triple Aim to Quadruple Aim</a:t>
            </a:r>
          </a:p>
          <a:p>
            <a:pPr>
              <a:defRPr sz="1900"/>
            </a:pPr>
            <a:r>
              <a:t>http://www.annfammed.org/content/12/6/573.full</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0" name="Support proactive mental health treatment and support for physicians experiencing burnout…"/>
          <p:cNvSpPr txBox="1"/>
          <p:nvPr>
            <p:ph type="body" idx="1"/>
          </p:nvPr>
        </p:nvSpPr>
        <p:spPr>
          <a:xfrm>
            <a:off x="342900" y="2153918"/>
            <a:ext cx="9359901" cy="4777111"/>
          </a:xfrm>
          <a:prstGeom prst="rect">
            <a:avLst/>
          </a:prstGeom>
        </p:spPr>
        <p:txBody>
          <a:bodyPr/>
          <a:lstStyle/>
          <a:p>
            <a:pPr/>
            <a:r>
              <a:t>Support proactive mental health treatment and support for physicians experiencing burnout</a:t>
            </a:r>
          </a:p>
          <a:p>
            <a:pPr/>
            <a:r>
              <a:t>Improved EHR standards with strong focus on usability and open APIs</a:t>
            </a:r>
          </a:p>
          <a:p>
            <a:pPr/>
            <a:r>
              <a:t>Appoint executive level chief wellness officers at every major health care organization </a:t>
            </a:r>
          </a:p>
        </p:txBody>
      </p:sp>
      <p:sp>
        <p:nvSpPr>
          <p:cNvPr id="511" name="What Can We Do?…"/>
          <p:cNvSpPr txBox="1"/>
          <p:nvPr>
            <p:ph type="title"/>
          </p:nvPr>
        </p:nvSpPr>
        <p:spPr>
          <a:xfrm>
            <a:off x="341313" y="1071562"/>
            <a:ext cx="9361486" cy="998846"/>
          </a:xfrm>
          <a:prstGeom prst="rect">
            <a:avLst/>
          </a:prstGeom>
        </p:spPr>
        <p:txBody>
          <a:bodyPr/>
          <a:lstStyle/>
          <a:p>
            <a:pPr defTabSz="803125">
              <a:defRPr sz="3500"/>
            </a:pPr>
            <a:r>
              <a:t>What Can We Do?</a:t>
            </a:r>
          </a:p>
          <a:p>
            <a:pPr defTabSz="803125">
              <a:defRPr sz="1500"/>
            </a:pPr>
            <a:r>
              <a:t>http://www.massmed.org/News-and-Publications/MMS-News-Releases/Physician-Burnout-Report-2018/</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61" name="Group"/>
          <p:cNvGrpSpPr/>
          <p:nvPr/>
        </p:nvGrpSpPr>
        <p:grpSpPr>
          <a:xfrm>
            <a:off x="1113964" y="26098"/>
            <a:ext cx="8103197" cy="7438166"/>
            <a:chOff x="-2" y="-1"/>
            <a:chExt cx="8103196" cy="7438165"/>
          </a:xfrm>
        </p:grpSpPr>
        <p:grpSp>
          <p:nvGrpSpPr>
            <p:cNvPr id="556" name="Group"/>
            <p:cNvGrpSpPr/>
            <p:nvPr/>
          </p:nvGrpSpPr>
          <p:grpSpPr>
            <a:xfrm>
              <a:off x="-3" y="898025"/>
              <a:ext cx="8103197" cy="5680594"/>
              <a:chOff x="-1" y="-2"/>
              <a:chExt cx="8103196" cy="5680593"/>
            </a:xfrm>
          </p:grpSpPr>
          <p:grpSp>
            <p:nvGrpSpPr>
              <p:cNvPr id="522" name="Group"/>
              <p:cNvGrpSpPr/>
              <p:nvPr/>
            </p:nvGrpSpPr>
            <p:grpSpPr>
              <a:xfrm>
                <a:off x="2714979" y="-3"/>
                <a:ext cx="2673237" cy="2004922"/>
                <a:chOff x="-2" y="-1"/>
                <a:chExt cx="2673236" cy="2004921"/>
              </a:xfrm>
            </p:grpSpPr>
            <p:grpSp>
              <p:nvGrpSpPr>
                <p:cNvPr id="515" name="Group"/>
                <p:cNvGrpSpPr/>
                <p:nvPr/>
              </p:nvGrpSpPr>
              <p:grpSpPr>
                <a:xfrm>
                  <a:off x="-1" y="-2"/>
                  <a:ext cx="2673236" cy="668312"/>
                  <a:chOff x="-1" y="-1"/>
                  <a:chExt cx="2673234" cy="668310"/>
                </a:xfrm>
              </p:grpSpPr>
              <p:sp>
                <p:nvSpPr>
                  <p:cNvPr id="513" name="Rectangle"/>
                  <p:cNvSpPr/>
                  <p:nvPr/>
                </p:nvSpPr>
                <p:spPr>
                  <a:xfrm>
                    <a:off x="-2" y="-2"/>
                    <a:ext cx="2673236" cy="668312"/>
                  </a:xfrm>
                  <a:prstGeom prst="rect">
                    <a:avLst/>
                  </a:prstGeom>
                  <a:solidFill>
                    <a:srgbClr val="009900"/>
                  </a:solidFill>
                  <a:ln w="12700" cap="flat">
                    <a:noFill/>
                    <a:miter lim="400000"/>
                  </a:ln>
                  <a:effectLst/>
                </p:spPr>
                <p:txBody>
                  <a:bodyPr wrap="square" lIns="45718" tIns="45718" rIns="45718" bIns="45718" numCol="1" anchor="ctr">
                    <a:noAutofit/>
                  </a:bodyPr>
                  <a:lstStyle/>
                  <a:p>
                    <a:pPr algn="ctr" defTabSz="501224">
                      <a:defRPr b="1" sz="1800">
                        <a:solidFill>
                          <a:srgbClr val="FFFFFF"/>
                        </a:solidFill>
                        <a:latin typeface="Tahoma"/>
                        <a:ea typeface="Tahoma"/>
                        <a:cs typeface="Tahoma"/>
                        <a:sym typeface="Tahoma"/>
                      </a:defRPr>
                    </a:pPr>
                  </a:p>
                </p:txBody>
              </p:sp>
              <p:sp>
                <p:nvSpPr>
                  <p:cNvPr id="514" name="Financial Performers"/>
                  <p:cNvSpPr txBox="1"/>
                  <p:nvPr/>
                </p:nvSpPr>
                <p:spPr>
                  <a:xfrm>
                    <a:off x="91705" y="144331"/>
                    <a:ext cx="2489798" cy="379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119" tIns="50119" rIns="50119" bIns="50119" numCol="1" anchor="ctr">
                    <a:spAutoFit/>
                  </a:bodyPr>
                  <a:lstStyle>
                    <a:lvl1pPr algn="ctr" defTabSz="501224">
                      <a:defRPr b="1" sz="1800">
                        <a:solidFill>
                          <a:srgbClr val="FFFFFF"/>
                        </a:solidFill>
                        <a:latin typeface="Tahoma"/>
                        <a:ea typeface="Tahoma"/>
                        <a:cs typeface="Tahoma"/>
                        <a:sym typeface="Tahoma"/>
                      </a:defRPr>
                    </a:lvl1pPr>
                  </a:lstStyle>
                  <a:p>
                    <a:pPr/>
                    <a:r>
                      <a:t>Financial Performers</a:t>
                    </a:r>
                  </a:p>
                </p:txBody>
              </p:sp>
            </p:grpSp>
            <p:grpSp>
              <p:nvGrpSpPr>
                <p:cNvPr id="518" name="Group"/>
                <p:cNvGrpSpPr/>
                <p:nvPr/>
              </p:nvGrpSpPr>
              <p:grpSpPr>
                <a:xfrm>
                  <a:off x="-3" y="668300"/>
                  <a:ext cx="2673236" cy="668313"/>
                  <a:chOff x="-1" y="0"/>
                  <a:chExt cx="2673234" cy="668312"/>
                </a:xfrm>
              </p:grpSpPr>
              <p:sp>
                <p:nvSpPr>
                  <p:cNvPr id="516" name="Rectangle"/>
                  <p:cNvSpPr/>
                  <p:nvPr/>
                </p:nvSpPr>
                <p:spPr>
                  <a:xfrm>
                    <a:off x="-2" y="-1"/>
                    <a:ext cx="2673236" cy="668313"/>
                  </a:xfrm>
                  <a:prstGeom prst="rect">
                    <a:avLst/>
                  </a:prstGeom>
                  <a:solidFill>
                    <a:srgbClr val="669900"/>
                  </a:solidFill>
                  <a:ln w="12700" cap="flat">
                    <a:noFill/>
                    <a:miter lim="400000"/>
                  </a:ln>
                  <a:effectLst/>
                </p:spPr>
                <p:txBody>
                  <a:bodyPr wrap="square" lIns="45718" tIns="45718" rIns="45718" bIns="45718" numCol="1" anchor="ctr">
                    <a:noAutofit/>
                  </a:bodyPr>
                  <a:lstStyle/>
                  <a:p>
                    <a:pPr algn="ctr" defTabSz="501224">
                      <a:defRPr b="1" sz="1800">
                        <a:solidFill>
                          <a:srgbClr val="FFFFFF"/>
                        </a:solidFill>
                        <a:latin typeface="Tahoma"/>
                        <a:ea typeface="Tahoma"/>
                        <a:cs typeface="Tahoma"/>
                        <a:sym typeface="Tahoma"/>
                      </a:defRPr>
                    </a:pPr>
                  </a:p>
                </p:txBody>
              </p:sp>
              <p:sp>
                <p:nvSpPr>
                  <p:cNvPr id="517" name="Patient Safety"/>
                  <p:cNvSpPr txBox="1"/>
                  <p:nvPr/>
                </p:nvSpPr>
                <p:spPr>
                  <a:xfrm>
                    <a:off x="466920" y="144331"/>
                    <a:ext cx="1739370" cy="379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119" tIns="50119" rIns="50119" bIns="50119" numCol="1" anchor="ctr">
                    <a:spAutoFit/>
                  </a:bodyPr>
                  <a:lstStyle>
                    <a:lvl1pPr algn="ctr" defTabSz="501224">
                      <a:defRPr b="1" sz="1800">
                        <a:solidFill>
                          <a:srgbClr val="FFFFFF"/>
                        </a:solidFill>
                        <a:latin typeface="Tahoma"/>
                        <a:ea typeface="Tahoma"/>
                        <a:cs typeface="Tahoma"/>
                        <a:sym typeface="Tahoma"/>
                      </a:defRPr>
                    </a:lvl1pPr>
                  </a:lstStyle>
                  <a:p>
                    <a:pPr/>
                    <a:r>
                      <a:t>Patient Safety</a:t>
                    </a:r>
                  </a:p>
                </p:txBody>
              </p:sp>
            </p:grpSp>
            <p:grpSp>
              <p:nvGrpSpPr>
                <p:cNvPr id="521" name="Group"/>
                <p:cNvGrpSpPr/>
                <p:nvPr/>
              </p:nvGrpSpPr>
              <p:grpSpPr>
                <a:xfrm>
                  <a:off x="-3" y="1336607"/>
                  <a:ext cx="2673236" cy="668313"/>
                  <a:chOff x="-1" y="0"/>
                  <a:chExt cx="2673234" cy="668312"/>
                </a:xfrm>
              </p:grpSpPr>
              <p:sp>
                <p:nvSpPr>
                  <p:cNvPr id="519" name="Rectangle"/>
                  <p:cNvSpPr/>
                  <p:nvPr/>
                </p:nvSpPr>
                <p:spPr>
                  <a:xfrm>
                    <a:off x="-2" y="-1"/>
                    <a:ext cx="2673236" cy="668313"/>
                  </a:xfrm>
                  <a:prstGeom prst="rect">
                    <a:avLst/>
                  </a:prstGeom>
                  <a:solidFill>
                    <a:srgbClr val="99CC00"/>
                  </a:solidFill>
                  <a:ln w="12700" cap="flat">
                    <a:noFill/>
                    <a:miter lim="400000"/>
                  </a:ln>
                  <a:effectLst/>
                </p:spPr>
                <p:txBody>
                  <a:bodyPr wrap="square" lIns="45718" tIns="45718" rIns="45718" bIns="45718" numCol="1" anchor="ctr">
                    <a:noAutofit/>
                  </a:bodyPr>
                  <a:lstStyle/>
                  <a:p>
                    <a:pPr algn="ctr" defTabSz="501224">
                      <a:defRPr b="1" sz="1800">
                        <a:solidFill>
                          <a:srgbClr val="FFFFFF"/>
                        </a:solidFill>
                        <a:latin typeface="Tahoma"/>
                        <a:ea typeface="Tahoma"/>
                        <a:cs typeface="Tahoma"/>
                        <a:sym typeface="Tahoma"/>
                      </a:defRPr>
                    </a:pPr>
                  </a:p>
                </p:txBody>
              </p:sp>
              <p:sp>
                <p:nvSpPr>
                  <p:cNvPr id="520" name="Clinical Quality"/>
                  <p:cNvSpPr txBox="1"/>
                  <p:nvPr/>
                </p:nvSpPr>
                <p:spPr>
                  <a:xfrm>
                    <a:off x="418644" y="144331"/>
                    <a:ext cx="1835922" cy="379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119" tIns="50119" rIns="50119" bIns="50119" numCol="1" anchor="ctr">
                    <a:spAutoFit/>
                  </a:bodyPr>
                  <a:lstStyle>
                    <a:lvl1pPr algn="ctr" defTabSz="501224">
                      <a:defRPr b="1" sz="1800">
                        <a:solidFill>
                          <a:srgbClr val="FFFFFF"/>
                        </a:solidFill>
                        <a:latin typeface="Tahoma"/>
                        <a:ea typeface="Tahoma"/>
                        <a:cs typeface="Tahoma"/>
                        <a:sym typeface="Tahoma"/>
                      </a:defRPr>
                    </a:lvl1pPr>
                  </a:lstStyle>
                  <a:p>
                    <a:pPr/>
                    <a:r>
                      <a:t>Clinical Quality</a:t>
                    </a:r>
                  </a:p>
                </p:txBody>
              </p:sp>
            </p:grpSp>
          </p:grpSp>
          <p:grpSp>
            <p:nvGrpSpPr>
              <p:cNvPr id="535" name="Group"/>
              <p:cNvGrpSpPr/>
              <p:nvPr/>
            </p:nvGrpSpPr>
            <p:grpSpPr>
              <a:xfrm>
                <a:off x="2714977" y="3007363"/>
                <a:ext cx="2673230" cy="2673228"/>
                <a:chOff x="-1" y="-1"/>
                <a:chExt cx="2673229" cy="2673227"/>
              </a:xfrm>
            </p:grpSpPr>
            <p:grpSp>
              <p:nvGrpSpPr>
                <p:cNvPr id="525" name="Group"/>
                <p:cNvGrpSpPr/>
                <p:nvPr/>
              </p:nvGrpSpPr>
              <p:grpSpPr>
                <a:xfrm>
                  <a:off x="-2" y="-2"/>
                  <a:ext cx="2673230" cy="668313"/>
                  <a:chOff x="-1" y="0"/>
                  <a:chExt cx="2673229" cy="668312"/>
                </a:xfrm>
              </p:grpSpPr>
              <p:sp>
                <p:nvSpPr>
                  <p:cNvPr id="523" name="Rectangle"/>
                  <p:cNvSpPr/>
                  <p:nvPr/>
                </p:nvSpPr>
                <p:spPr>
                  <a:xfrm>
                    <a:off x="-2" y="-1"/>
                    <a:ext cx="2673231" cy="668313"/>
                  </a:xfrm>
                  <a:prstGeom prst="rect">
                    <a:avLst/>
                  </a:prstGeom>
                  <a:solidFill>
                    <a:srgbClr val="99CCFF"/>
                  </a:solidFill>
                  <a:ln w="12700" cap="flat">
                    <a:noFill/>
                    <a:miter lim="400000"/>
                  </a:ln>
                  <a:effectLst/>
                </p:spPr>
                <p:txBody>
                  <a:bodyPr wrap="square" lIns="45718" tIns="45718" rIns="45718" bIns="45718" numCol="1" anchor="ctr">
                    <a:noAutofit/>
                  </a:bodyPr>
                  <a:lstStyle/>
                  <a:p>
                    <a:pPr algn="ctr" defTabSz="501224">
                      <a:defRPr b="1" sz="1800">
                        <a:solidFill>
                          <a:srgbClr val="FFFFFF"/>
                        </a:solidFill>
                        <a:latin typeface="Tahoma"/>
                        <a:ea typeface="Tahoma"/>
                        <a:cs typeface="Tahoma"/>
                        <a:sym typeface="Tahoma"/>
                      </a:defRPr>
                    </a:pPr>
                  </a:p>
                </p:txBody>
              </p:sp>
              <p:sp>
                <p:nvSpPr>
                  <p:cNvPr id="524" name="Joy"/>
                  <p:cNvSpPr txBox="1"/>
                  <p:nvPr/>
                </p:nvSpPr>
                <p:spPr>
                  <a:xfrm>
                    <a:off x="1086590" y="144331"/>
                    <a:ext cx="500041" cy="379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119" tIns="50119" rIns="50119" bIns="50119" numCol="1" anchor="ctr">
                    <a:spAutoFit/>
                  </a:bodyPr>
                  <a:lstStyle>
                    <a:lvl1pPr algn="ctr" defTabSz="501224">
                      <a:defRPr b="1" sz="1800">
                        <a:solidFill>
                          <a:srgbClr val="FFFFFF"/>
                        </a:solidFill>
                        <a:latin typeface="Tahoma"/>
                        <a:ea typeface="Tahoma"/>
                        <a:cs typeface="Tahoma"/>
                        <a:sym typeface="Tahoma"/>
                      </a:defRPr>
                    </a:lvl1pPr>
                  </a:lstStyle>
                  <a:p>
                    <a:pPr/>
                    <a:r>
                      <a:t>Joy</a:t>
                    </a:r>
                  </a:p>
                </p:txBody>
              </p:sp>
            </p:grpSp>
            <p:grpSp>
              <p:nvGrpSpPr>
                <p:cNvPr id="528" name="Group"/>
                <p:cNvGrpSpPr/>
                <p:nvPr/>
              </p:nvGrpSpPr>
              <p:grpSpPr>
                <a:xfrm>
                  <a:off x="-2" y="668301"/>
                  <a:ext cx="2673230" cy="668314"/>
                  <a:chOff x="-1" y="0"/>
                  <a:chExt cx="2673229" cy="668312"/>
                </a:xfrm>
              </p:grpSpPr>
              <p:sp>
                <p:nvSpPr>
                  <p:cNvPr id="526" name="Rectangle"/>
                  <p:cNvSpPr/>
                  <p:nvPr/>
                </p:nvSpPr>
                <p:spPr>
                  <a:xfrm>
                    <a:off x="-2" y="-1"/>
                    <a:ext cx="2673231" cy="668313"/>
                  </a:xfrm>
                  <a:prstGeom prst="rect">
                    <a:avLst/>
                  </a:prstGeom>
                  <a:solidFill>
                    <a:srgbClr val="3399FF"/>
                  </a:solidFill>
                  <a:ln w="12700" cap="flat">
                    <a:noFill/>
                    <a:miter lim="400000"/>
                  </a:ln>
                  <a:effectLst/>
                </p:spPr>
                <p:txBody>
                  <a:bodyPr wrap="square" lIns="45718" tIns="45718" rIns="45718" bIns="45718" numCol="1" anchor="ctr">
                    <a:noAutofit/>
                  </a:bodyPr>
                  <a:lstStyle/>
                  <a:p>
                    <a:pPr algn="ctr" defTabSz="501224">
                      <a:defRPr b="1" sz="1800">
                        <a:solidFill>
                          <a:srgbClr val="FFFFFF"/>
                        </a:solidFill>
                        <a:latin typeface="Tahoma"/>
                        <a:ea typeface="Tahoma"/>
                        <a:cs typeface="Tahoma"/>
                        <a:sym typeface="Tahoma"/>
                      </a:defRPr>
                    </a:pPr>
                  </a:p>
                </p:txBody>
              </p:sp>
              <p:sp>
                <p:nvSpPr>
                  <p:cNvPr id="527" name="Pride"/>
                  <p:cNvSpPr txBox="1"/>
                  <p:nvPr/>
                </p:nvSpPr>
                <p:spPr>
                  <a:xfrm>
                    <a:off x="981162" y="144331"/>
                    <a:ext cx="710893" cy="379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119" tIns="50119" rIns="50119" bIns="50119" numCol="1" anchor="ctr">
                    <a:spAutoFit/>
                  </a:bodyPr>
                  <a:lstStyle>
                    <a:lvl1pPr algn="ctr" defTabSz="501224">
                      <a:defRPr b="1" sz="1800">
                        <a:solidFill>
                          <a:srgbClr val="FFFFFF"/>
                        </a:solidFill>
                        <a:latin typeface="Tahoma"/>
                        <a:ea typeface="Tahoma"/>
                        <a:cs typeface="Tahoma"/>
                        <a:sym typeface="Tahoma"/>
                      </a:defRPr>
                    </a:lvl1pPr>
                  </a:lstStyle>
                  <a:p>
                    <a:pPr/>
                    <a:r>
                      <a:t>Pride</a:t>
                    </a:r>
                  </a:p>
                </p:txBody>
              </p:sp>
            </p:grpSp>
            <p:grpSp>
              <p:nvGrpSpPr>
                <p:cNvPr id="531" name="Group"/>
                <p:cNvGrpSpPr/>
                <p:nvPr/>
              </p:nvGrpSpPr>
              <p:grpSpPr>
                <a:xfrm>
                  <a:off x="-2" y="1336608"/>
                  <a:ext cx="2673230" cy="668313"/>
                  <a:chOff x="-1" y="0"/>
                  <a:chExt cx="2673229" cy="668312"/>
                </a:xfrm>
              </p:grpSpPr>
              <p:sp>
                <p:nvSpPr>
                  <p:cNvPr id="529" name="Rectangle"/>
                  <p:cNvSpPr/>
                  <p:nvPr/>
                </p:nvSpPr>
                <p:spPr>
                  <a:xfrm>
                    <a:off x="-2" y="-1"/>
                    <a:ext cx="2673231" cy="668313"/>
                  </a:xfrm>
                  <a:prstGeom prst="rect">
                    <a:avLst/>
                  </a:prstGeom>
                  <a:solidFill>
                    <a:srgbClr val="0066CC"/>
                  </a:solidFill>
                  <a:ln w="12700" cap="flat">
                    <a:noFill/>
                    <a:miter lim="400000"/>
                  </a:ln>
                  <a:effectLst/>
                </p:spPr>
                <p:txBody>
                  <a:bodyPr wrap="square" lIns="45718" tIns="45718" rIns="45718" bIns="45718" numCol="1" anchor="ctr">
                    <a:noAutofit/>
                  </a:bodyPr>
                  <a:lstStyle/>
                  <a:p>
                    <a:pPr algn="ctr" defTabSz="501224">
                      <a:defRPr b="1" sz="1800">
                        <a:solidFill>
                          <a:srgbClr val="FFFFFF"/>
                        </a:solidFill>
                        <a:latin typeface="Tahoma"/>
                        <a:ea typeface="Tahoma"/>
                        <a:cs typeface="Tahoma"/>
                        <a:sym typeface="Tahoma"/>
                      </a:defRPr>
                    </a:pPr>
                  </a:p>
                </p:txBody>
              </p:sp>
              <p:sp>
                <p:nvSpPr>
                  <p:cNvPr id="530" name="Respect"/>
                  <p:cNvSpPr txBox="1"/>
                  <p:nvPr/>
                </p:nvSpPr>
                <p:spPr>
                  <a:xfrm>
                    <a:off x="822883" y="144331"/>
                    <a:ext cx="1027451" cy="379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119" tIns="50119" rIns="50119" bIns="50119" numCol="1" anchor="ctr">
                    <a:spAutoFit/>
                  </a:bodyPr>
                  <a:lstStyle>
                    <a:lvl1pPr algn="ctr" defTabSz="501224">
                      <a:defRPr b="1" sz="1800">
                        <a:solidFill>
                          <a:srgbClr val="FFFFFF"/>
                        </a:solidFill>
                        <a:latin typeface="Tahoma"/>
                        <a:ea typeface="Tahoma"/>
                        <a:cs typeface="Tahoma"/>
                        <a:sym typeface="Tahoma"/>
                      </a:defRPr>
                    </a:lvl1pPr>
                  </a:lstStyle>
                  <a:p>
                    <a:pPr/>
                    <a:r>
                      <a:t>Respect</a:t>
                    </a:r>
                  </a:p>
                </p:txBody>
              </p:sp>
            </p:grpSp>
            <p:grpSp>
              <p:nvGrpSpPr>
                <p:cNvPr id="534" name="Group"/>
                <p:cNvGrpSpPr/>
                <p:nvPr/>
              </p:nvGrpSpPr>
              <p:grpSpPr>
                <a:xfrm>
                  <a:off x="-2" y="2004912"/>
                  <a:ext cx="2673230" cy="668314"/>
                  <a:chOff x="-1" y="0"/>
                  <a:chExt cx="2673229" cy="668312"/>
                </a:xfrm>
              </p:grpSpPr>
              <p:sp>
                <p:nvSpPr>
                  <p:cNvPr id="532" name="Rectangle"/>
                  <p:cNvSpPr/>
                  <p:nvPr/>
                </p:nvSpPr>
                <p:spPr>
                  <a:xfrm>
                    <a:off x="-2" y="-1"/>
                    <a:ext cx="2673231" cy="668313"/>
                  </a:xfrm>
                  <a:prstGeom prst="rect">
                    <a:avLst/>
                  </a:prstGeom>
                  <a:solidFill>
                    <a:srgbClr val="003366"/>
                  </a:solidFill>
                  <a:ln w="12700" cap="flat">
                    <a:noFill/>
                    <a:miter lim="400000"/>
                  </a:ln>
                  <a:effectLst/>
                </p:spPr>
                <p:txBody>
                  <a:bodyPr wrap="square" lIns="45718" tIns="45718" rIns="45718" bIns="45718" numCol="1" anchor="ctr">
                    <a:noAutofit/>
                  </a:bodyPr>
                  <a:lstStyle/>
                  <a:p>
                    <a:pPr algn="ctr" defTabSz="501224">
                      <a:defRPr b="1" sz="1800">
                        <a:solidFill>
                          <a:srgbClr val="FFFFFF"/>
                        </a:solidFill>
                        <a:latin typeface="Tahoma"/>
                        <a:ea typeface="Tahoma"/>
                        <a:cs typeface="Tahoma"/>
                        <a:sym typeface="Tahoma"/>
                      </a:defRPr>
                    </a:pPr>
                  </a:p>
                </p:txBody>
              </p:sp>
              <p:sp>
                <p:nvSpPr>
                  <p:cNvPr id="533" name="Trust"/>
                  <p:cNvSpPr txBox="1"/>
                  <p:nvPr/>
                </p:nvSpPr>
                <p:spPr>
                  <a:xfrm>
                    <a:off x="981108" y="144331"/>
                    <a:ext cx="711005" cy="379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119" tIns="50119" rIns="50119" bIns="50119" numCol="1" anchor="ctr">
                    <a:spAutoFit/>
                  </a:bodyPr>
                  <a:lstStyle>
                    <a:lvl1pPr algn="ctr" defTabSz="501224">
                      <a:defRPr b="1" sz="1800">
                        <a:solidFill>
                          <a:srgbClr val="FFFFFF"/>
                        </a:solidFill>
                        <a:latin typeface="Tahoma"/>
                        <a:ea typeface="Tahoma"/>
                        <a:cs typeface="Tahoma"/>
                        <a:sym typeface="Tahoma"/>
                      </a:defRPr>
                    </a:lvl1pPr>
                  </a:lstStyle>
                  <a:p>
                    <a:pPr/>
                    <a:r>
                      <a:t>Trust</a:t>
                    </a:r>
                  </a:p>
                </p:txBody>
              </p:sp>
            </p:grpSp>
          </p:grpSp>
          <p:grpSp>
            <p:nvGrpSpPr>
              <p:cNvPr id="543" name="Group"/>
              <p:cNvGrpSpPr/>
              <p:nvPr/>
            </p:nvGrpSpPr>
            <p:grpSpPr>
              <a:xfrm>
                <a:off x="-2" y="2004904"/>
                <a:ext cx="8103197" cy="1002471"/>
                <a:chOff x="-1" y="-2"/>
                <a:chExt cx="8103196" cy="1002470"/>
              </a:xfrm>
            </p:grpSpPr>
            <p:grpSp>
              <p:nvGrpSpPr>
                <p:cNvPr id="538" name="Group"/>
                <p:cNvGrpSpPr/>
                <p:nvPr/>
              </p:nvGrpSpPr>
              <p:grpSpPr>
                <a:xfrm>
                  <a:off x="1" y="-3"/>
                  <a:ext cx="8103194" cy="1002471"/>
                  <a:chOff x="0" y="0"/>
                  <a:chExt cx="8103193" cy="1002470"/>
                </a:xfrm>
              </p:grpSpPr>
              <p:sp>
                <p:nvSpPr>
                  <p:cNvPr id="536" name="Rectangle"/>
                  <p:cNvSpPr/>
                  <p:nvPr/>
                </p:nvSpPr>
                <p:spPr>
                  <a:xfrm>
                    <a:off x="0" y="-1"/>
                    <a:ext cx="8103194" cy="1002471"/>
                  </a:xfrm>
                  <a:prstGeom prst="rect">
                    <a:avLst/>
                  </a:prstGeom>
                  <a:gradFill flip="none" rotWithShape="1">
                    <a:gsLst>
                      <a:gs pos="0">
                        <a:srgbClr val="009900"/>
                      </a:gs>
                      <a:gs pos="100000">
                        <a:srgbClr val="003366"/>
                      </a:gs>
                    </a:gsLst>
                    <a:lin ang="0" scaled="0"/>
                  </a:gradFill>
                  <a:ln w="12700" cap="flat">
                    <a:noFill/>
                    <a:miter lim="400000"/>
                  </a:ln>
                  <a:effectLst/>
                </p:spPr>
                <p:txBody>
                  <a:bodyPr wrap="square" lIns="45718" tIns="45718" rIns="45718" bIns="45718" numCol="1" anchor="ctr">
                    <a:noAutofit/>
                  </a:bodyPr>
                  <a:lstStyle/>
                  <a:p>
                    <a:pPr algn="ctr" defTabSz="501224">
                      <a:defRPr b="1" sz="2600">
                        <a:solidFill>
                          <a:srgbClr val="FFFFFF"/>
                        </a:solidFill>
                        <a:latin typeface="Tahoma"/>
                        <a:ea typeface="Tahoma"/>
                        <a:cs typeface="Tahoma"/>
                        <a:sym typeface="Tahoma"/>
                      </a:defRPr>
                    </a:pPr>
                  </a:p>
                </p:txBody>
              </p:sp>
              <p:sp>
                <p:nvSpPr>
                  <p:cNvPr id="537" name="SYNERGY"/>
                  <p:cNvSpPr txBox="1"/>
                  <p:nvPr/>
                </p:nvSpPr>
                <p:spPr>
                  <a:xfrm>
                    <a:off x="3197513" y="254257"/>
                    <a:ext cx="1708153" cy="493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119" tIns="50119" rIns="50119" bIns="50119" numCol="1" anchor="ctr">
                    <a:spAutoFit/>
                  </a:bodyPr>
                  <a:lstStyle>
                    <a:lvl1pPr algn="ctr" defTabSz="501224">
                      <a:defRPr b="1" sz="2600">
                        <a:solidFill>
                          <a:srgbClr val="FFFFFF"/>
                        </a:solidFill>
                        <a:latin typeface="Tahoma"/>
                        <a:ea typeface="Tahoma"/>
                        <a:cs typeface="Tahoma"/>
                        <a:sym typeface="Tahoma"/>
                      </a:defRPr>
                    </a:lvl1pPr>
                  </a:lstStyle>
                  <a:p>
                    <a:pPr/>
                    <a:r>
                      <a:t>SYNERGY</a:t>
                    </a:r>
                  </a:p>
                </p:txBody>
              </p:sp>
            </p:grpSp>
            <p:sp>
              <p:nvSpPr>
                <p:cNvPr id="539" name="Chevron"/>
                <p:cNvSpPr/>
                <p:nvPr/>
              </p:nvSpPr>
              <p:spPr>
                <a:xfrm rot="16200000">
                  <a:off x="3926283" y="-83535"/>
                  <a:ext cx="167085" cy="334159"/>
                </a:xfrm>
                <a:prstGeom prst="chevron">
                  <a:avLst>
                    <a:gd name="adj" fmla="val 25000"/>
                  </a:avLst>
                </a:prstGeom>
                <a:solidFill>
                  <a:srgbClr val="FFFFFF"/>
                </a:solidFill>
                <a:ln w="3175" cap="flat">
                  <a:solidFill>
                    <a:srgbClr val="000000"/>
                  </a:solidFill>
                  <a:prstDash val="solid"/>
                  <a:round/>
                </a:ln>
                <a:effectLst/>
              </p:spPr>
              <p:txBody>
                <a:bodyPr wrap="square" lIns="45718" tIns="45718" rIns="45718" bIns="45718" numCol="1" anchor="ctr">
                  <a:noAutofit/>
                </a:bodyPr>
                <a:lstStyle/>
                <a:p>
                  <a:pPr algn="ctr" defTabSz="501224">
                    <a:defRPr sz="1800">
                      <a:solidFill>
                        <a:srgbClr val="FFFFFF"/>
                      </a:solidFill>
                      <a:latin typeface="Tahoma"/>
                      <a:ea typeface="Tahoma"/>
                      <a:cs typeface="Tahoma"/>
                      <a:sym typeface="Tahoma"/>
                    </a:defRPr>
                  </a:pPr>
                </a:p>
              </p:txBody>
            </p:sp>
            <p:sp>
              <p:nvSpPr>
                <p:cNvPr id="540" name="Chevron"/>
                <p:cNvSpPr/>
                <p:nvPr/>
              </p:nvSpPr>
              <p:spPr>
                <a:xfrm rot="5400000">
                  <a:off x="3926283" y="668313"/>
                  <a:ext cx="167085" cy="334158"/>
                </a:xfrm>
                <a:prstGeom prst="chevron">
                  <a:avLst>
                    <a:gd name="adj" fmla="val 25000"/>
                  </a:avLst>
                </a:prstGeom>
                <a:solidFill>
                  <a:srgbClr val="FFFFFF"/>
                </a:solidFill>
                <a:ln w="3175" cap="flat">
                  <a:solidFill>
                    <a:srgbClr val="000000"/>
                  </a:solidFill>
                  <a:prstDash val="solid"/>
                  <a:round/>
                </a:ln>
                <a:effectLst/>
              </p:spPr>
              <p:txBody>
                <a:bodyPr wrap="square" lIns="45718" tIns="45718" rIns="45718" bIns="45718" numCol="1" anchor="ctr">
                  <a:noAutofit/>
                </a:bodyPr>
                <a:lstStyle/>
                <a:p>
                  <a:pPr defTabSz="501224">
                    <a:defRPr sz="1800">
                      <a:latin typeface="Times New Roman"/>
                      <a:ea typeface="Times New Roman"/>
                      <a:cs typeface="Times New Roman"/>
                      <a:sym typeface="Times New Roman"/>
                    </a:defRPr>
                  </a:pPr>
                </a:p>
              </p:txBody>
            </p:sp>
            <p:sp>
              <p:nvSpPr>
                <p:cNvPr id="541" name="The Bridge Between…"/>
                <p:cNvSpPr txBox="1"/>
                <p:nvPr/>
              </p:nvSpPr>
              <p:spPr>
                <a:xfrm>
                  <a:off x="-2" y="43514"/>
                  <a:ext cx="1988075" cy="824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119" tIns="50119" rIns="50119" bIns="50119" numCol="1" anchor="t">
                  <a:spAutoFit/>
                </a:bodyPr>
                <a:lstStyle/>
                <a:p>
                  <a:pPr defTabSz="501224">
                    <a:defRPr sz="1600">
                      <a:solidFill>
                        <a:srgbClr val="FFFFFF"/>
                      </a:solidFill>
                      <a:latin typeface="Tahoma"/>
                      <a:ea typeface="Tahoma"/>
                      <a:cs typeface="Tahoma"/>
                      <a:sym typeface="Tahoma"/>
                    </a:defRPr>
                  </a:pPr>
                  <a:r>
                    <a:t>The Bridge Between</a:t>
                  </a:r>
                </a:p>
                <a:p>
                  <a:pPr defTabSz="501224">
                    <a:defRPr sz="1600">
                      <a:solidFill>
                        <a:srgbClr val="FFFFFF"/>
                      </a:solidFill>
                      <a:latin typeface="Tahoma"/>
                      <a:ea typeface="Tahoma"/>
                      <a:cs typeface="Tahoma"/>
                      <a:sym typeface="Tahoma"/>
                    </a:defRPr>
                  </a:pPr>
                  <a:r>
                    <a:t>the Tangibles and </a:t>
                  </a:r>
                </a:p>
                <a:p>
                  <a:pPr defTabSz="501224">
                    <a:defRPr sz="1600">
                      <a:solidFill>
                        <a:srgbClr val="FFFFFF"/>
                      </a:solidFill>
                      <a:latin typeface="Tahoma"/>
                      <a:ea typeface="Tahoma"/>
                      <a:cs typeface="Tahoma"/>
                      <a:sym typeface="Tahoma"/>
                    </a:defRPr>
                  </a:pPr>
                  <a:r>
                    <a:t>the Intangibles</a:t>
                  </a:r>
                </a:p>
              </p:txBody>
            </p:sp>
            <p:sp>
              <p:nvSpPr>
                <p:cNvPr id="542" name="The “X” Factor…"/>
                <p:cNvSpPr txBox="1"/>
                <p:nvPr/>
              </p:nvSpPr>
              <p:spPr>
                <a:xfrm>
                  <a:off x="6462186" y="43514"/>
                  <a:ext cx="1560938" cy="824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119" tIns="50119" rIns="50119" bIns="50119" numCol="1" anchor="t">
                  <a:spAutoFit/>
                </a:bodyPr>
                <a:lstStyle/>
                <a:p>
                  <a:pPr algn="r" defTabSz="501224">
                    <a:defRPr sz="1600">
                      <a:solidFill>
                        <a:srgbClr val="FFFFFF"/>
                      </a:solidFill>
                      <a:latin typeface="Tahoma"/>
                      <a:ea typeface="Tahoma"/>
                      <a:cs typeface="Tahoma"/>
                      <a:sym typeface="Tahoma"/>
                    </a:defRPr>
                  </a:pPr>
                  <a:r>
                    <a:t>The “X” Factor</a:t>
                  </a:r>
                </a:p>
                <a:p>
                  <a:pPr algn="r" defTabSz="501224">
                    <a:defRPr sz="1600">
                      <a:solidFill>
                        <a:srgbClr val="FFFFFF"/>
                      </a:solidFill>
                      <a:latin typeface="Tahoma"/>
                      <a:ea typeface="Tahoma"/>
                      <a:cs typeface="Tahoma"/>
                      <a:sym typeface="Tahoma"/>
                    </a:defRPr>
                  </a:pPr>
                  <a:r>
                    <a:t>The “Spirit” of</a:t>
                  </a:r>
                </a:p>
                <a:p>
                  <a:pPr algn="r" defTabSz="501224">
                    <a:defRPr sz="1600">
                      <a:solidFill>
                        <a:srgbClr val="FFFFFF"/>
                      </a:solidFill>
                      <a:latin typeface="Tahoma"/>
                      <a:ea typeface="Tahoma"/>
                      <a:cs typeface="Tahoma"/>
                      <a:sym typeface="Tahoma"/>
                    </a:defRPr>
                  </a:pPr>
                  <a:r>
                    <a:t>the organization</a:t>
                  </a:r>
                </a:p>
              </p:txBody>
            </p:sp>
          </p:grpSp>
          <p:grpSp>
            <p:nvGrpSpPr>
              <p:cNvPr id="546" name="Group"/>
              <p:cNvGrpSpPr/>
              <p:nvPr/>
            </p:nvGrpSpPr>
            <p:grpSpPr>
              <a:xfrm>
                <a:off x="542997" y="167075"/>
                <a:ext cx="2171996" cy="1837846"/>
                <a:chOff x="-1" y="0"/>
                <a:chExt cx="2171994" cy="1837845"/>
              </a:xfrm>
            </p:grpSpPr>
            <p:sp>
              <p:nvSpPr>
                <p:cNvPr id="544" name="Rectangle"/>
                <p:cNvSpPr/>
                <p:nvPr/>
              </p:nvSpPr>
              <p:spPr>
                <a:xfrm>
                  <a:off x="-2" y="-1"/>
                  <a:ext cx="2171996" cy="1837847"/>
                </a:xfrm>
                <a:prstGeom prst="rect">
                  <a:avLst/>
                </a:prstGeom>
                <a:solidFill>
                  <a:srgbClr val="CCFFCC"/>
                </a:solidFill>
                <a:ln w="12700" cap="flat">
                  <a:noFill/>
                  <a:miter lim="400000"/>
                </a:ln>
                <a:effectLst/>
              </p:spPr>
              <p:txBody>
                <a:bodyPr wrap="square" lIns="45718" tIns="45718" rIns="45718" bIns="45718" numCol="1" anchor="ctr">
                  <a:noAutofit/>
                </a:bodyPr>
                <a:lstStyle/>
                <a:p>
                  <a:pPr algn="ctr" defTabSz="501224">
                    <a:defRPr sz="1400">
                      <a:latin typeface="Tahoma"/>
                      <a:ea typeface="Tahoma"/>
                      <a:cs typeface="Tahoma"/>
                      <a:sym typeface="Tahoma"/>
                    </a:defRPr>
                  </a:pPr>
                </a:p>
              </p:txBody>
            </p:sp>
            <p:sp>
              <p:nvSpPr>
                <p:cNvPr id="545" name="TANGIBLES:…"/>
                <p:cNvSpPr txBox="1"/>
                <p:nvPr/>
              </p:nvSpPr>
              <p:spPr>
                <a:xfrm>
                  <a:off x="122420" y="221098"/>
                  <a:ext cx="1927141" cy="1395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119" tIns="50119" rIns="50119" bIns="50119" numCol="1" anchor="ctr">
                  <a:spAutoFit/>
                </a:bodyPr>
                <a:lstStyle/>
                <a:p>
                  <a:pPr algn="ctr" defTabSz="501224">
                    <a:defRPr sz="1400">
                      <a:latin typeface="Tahoma"/>
                      <a:ea typeface="Tahoma"/>
                      <a:cs typeface="Tahoma"/>
                      <a:sym typeface="Tahoma"/>
                    </a:defRPr>
                  </a:pPr>
                  <a:r>
                    <a:t>TANGIBLES:</a:t>
                  </a:r>
                </a:p>
                <a:p>
                  <a:pPr algn="ctr" defTabSz="501224">
                    <a:defRPr sz="1400">
                      <a:latin typeface="Tahoma"/>
                      <a:ea typeface="Tahoma"/>
                      <a:cs typeface="Tahoma"/>
                      <a:sym typeface="Tahoma"/>
                    </a:defRPr>
                  </a:pPr>
                  <a:r>
                    <a:t>Clinical and business</a:t>
                  </a:r>
                </a:p>
                <a:p>
                  <a:pPr algn="ctr" defTabSz="501224">
                    <a:defRPr sz="1400">
                      <a:latin typeface="Tahoma"/>
                      <a:ea typeface="Tahoma"/>
                      <a:cs typeface="Tahoma"/>
                      <a:sym typeface="Tahoma"/>
                    </a:defRPr>
                  </a:pPr>
                  <a:r>
                    <a:t>processes account for </a:t>
                  </a:r>
                </a:p>
                <a:p>
                  <a:pPr algn="ctr" defTabSz="501224">
                    <a:defRPr sz="1400">
                      <a:latin typeface="Tahoma"/>
                      <a:ea typeface="Tahoma"/>
                      <a:cs typeface="Tahoma"/>
                      <a:sym typeface="Tahoma"/>
                    </a:defRPr>
                  </a:pPr>
                  <a:r>
                    <a:t>35% of</a:t>
                  </a:r>
                </a:p>
                <a:p>
                  <a:pPr algn="ctr" defTabSz="501224">
                    <a:defRPr sz="1400">
                      <a:latin typeface="Tahoma"/>
                      <a:ea typeface="Tahoma"/>
                      <a:cs typeface="Tahoma"/>
                      <a:sym typeface="Tahoma"/>
                    </a:defRPr>
                  </a:pPr>
                  <a:r>
                    <a:t>organizational</a:t>
                  </a:r>
                </a:p>
                <a:p>
                  <a:pPr algn="ctr" defTabSz="501224">
                    <a:defRPr sz="1400">
                      <a:latin typeface="Tahoma"/>
                      <a:ea typeface="Tahoma"/>
                      <a:cs typeface="Tahoma"/>
                      <a:sym typeface="Tahoma"/>
                    </a:defRPr>
                  </a:pPr>
                  <a:r>
                    <a:t>performance</a:t>
                  </a:r>
                </a:p>
              </p:txBody>
            </p:sp>
          </p:grpSp>
          <p:grpSp>
            <p:nvGrpSpPr>
              <p:cNvPr id="549" name="Group"/>
              <p:cNvGrpSpPr/>
              <p:nvPr/>
            </p:nvGrpSpPr>
            <p:grpSpPr>
              <a:xfrm>
                <a:off x="5388196" y="167075"/>
                <a:ext cx="2171997" cy="1837846"/>
                <a:chOff x="-1" y="0"/>
                <a:chExt cx="2171996" cy="1837845"/>
              </a:xfrm>
            </p:grpSpPr>
            <p:sp>
              <p:nvSpPr>
                <p:cNvPr id="547" name="Rectangle"/>
                <p:cNvSpPr/>
                <p:nvPr/>
              </p:nvSpPr>
              <p:spPr>
                <a:xfrm>
                  <a:off x="-2" y="-1"/>
                  <a:ext cx="2171997" cy="1837847"/>
                </a:xfrm>
                <a:prstGeom prst="rect">
                  <a:avLst/>
                </a:prstGeom>
                <a:solidFill>
                  <a:srgbClr val="CCFFCC"/>
                </a:solidFill>
                <a:ln w="12700" cap="flat">
                  <a:noFill/>
                  <a:miter lim="400000"/>
                </a:ln>
                <a:effectLst/>
              </p:spPr>
              <p:txBody>
                <a:bodyPr wrap="square" lIns="45718" tIns="45718" rIns="45718" bIns="45718" numCol="1" anchor="ctr">
                  <a:noAutofit/>
                </a:bodyPr>
                <a:lstStyle/>
                <a:p>
                  <a:pPr algn="ctr" defTabSz="501224">
                    <a:defRPr sz="1400">
                      <a:latin typeface="Tahoma"/>
                      <a:ea typeface="Tahoma"/>
                      <a:cs typeface="Tahoma"/>
                      <a:sym typeface="Tahoma"/>
                    </a:defRPr>
                  </a:pPr>
                </a:p>
              </p:txBody>
            </p:sp>
            <p:sp>
              <p:nvSpPr>
                <p:cNvPr id="548" name="These 3 elements…"/>
                <p:cNvSpPr txBox="1"/>
                <p:nvPr/>
              </p:nvSpPr>
              <p:spPr>
                <a:xfrm>
                  <a:off x="156582" y="329048"/>
                  <a:ext cx="1858817" cy="1179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119" tIns="50119" rIns="50119" bIns="50119" numCol="1" anchor="ctr">
                  <a:spAutoFit/>
                </a:bodyPr>
                <a:lstStyle/>
                <a:p>
                  <a:pPr marL="123566" indent="-123566" algn="ctr" defTabSz="501224">
                    <a:defRPr sz="1400">
                      <a:latin typeface="Tahoma"/>
                      <a:ea typeface="Tahoma"/>
                      <a:cs typeface="Tahoma"/>
                      <a:sym typeface="Tahoma"/>
                    </a:defRPr>
                  </a:pPr>
                  <a:r>
                    <a:t>These 3 elements</a:t>
                  </a:r>
                </a:p>
                <a:p>
                  <a:pPr marL="123566" indent="-123566" algn="ctr" defTabSz="501224">
                    <a:defRPr sz="1400">
                      <a:latin typeface="Tahoma"/>
                      <a:ea typeface="Tahoma"/>
                      <a:cs typeface="Tahoma"/>
                      <a:sym typeface="Tahoma"/>
                    </a:defRPr>
                  </a:pPr>
                  <a:r>
                    <a:t>result from living the:</a:t>
                  </a:r>
                </a:p>
                <a:p>
                  <a:pPr marL="112712" indent="-112712" algn="ctr" defTabSz="501224">
                    <a:buSzPct val="100000"/>
                    <a:buChar char="•"/>
                    <a:defRPr sz="1400">
                      <a:latin typeface="Tahoma"/>
                      <a:ea typeface="Tahoma"/>
                      <a:cs typeface="Tahoma"/>
                      <a:sym typeface="Tahoma"/>
                    </a:defRPr>
                  </a:pPr>
                  <a:r>
                    <a:t>Strategic Plan</a:t>
                  </a:r>
                </a:p>
                <a:p>
                  <a:pPr marL="112712" indent="-112712" algn="ctr" defTabSz="501224">
                    <a:buSzPct val="100000"/>
                    <a:buChar char="•"/>
                    <a:defRPr sz="1400">
                      <a:latin typeface="Tahoma"/>
                      <a:ea typeface="Tahoma"/>
                      <a:cs typeface="Tahoma"/>
                      <a:sym typeface="Tahoma"/>
                    </a:defRPr>
                  </a:pPr>
                  <a:r>
                    <a:t>Departmental Plans</a:t>
                  </a:r>
                </a:p>
                <a:p>
                  <a:pPr marL="112712" indent="-112712" algn="ctr" defTabSz="501224">
                    <a:buSzPct val="100000"/>
                    <a:buChar char="•"/>
                    <a:defRPr sz="1400">
                      <a:latin typeface="Tahoma"/>
                      <a:ea typeface="Tahoma"/>
                      <a:cs typeface="Tahoma"/>
                      <a:sym typeface="Tahoma"/>
                    </a:defRPr>
                  </a:pPr>
                  <a:r>
                    <a:t>The Budget</a:t>
                  </a:r>
                </a:p>
              </p:txBody>
            </p:sp>
          </p:grpSp>
          <p:grpSp>
            <p:nvGrpSpPr>
              <p:cNvPr id="552" name="Group"/>
              <p:cNvGrpSpPr/>
              <p:nvPr/>
            </p:nvGrpSpPr>
            <p:grpSpPr>
              <a:xfrm>
                <a:off x="542997" y="3007363"/>
                <a:ext cx="2171996" cy="2506151"/>
                <a:chOff x="-1" y="0"/>
                <a:chExt cx="2171994" cy="2506150"/>
              </a:xfrm>
            </p:grpSpPr>
            <p:sp>
              <p:nvSpPr>
                <p:cNvPr id="550" name="Rectangle"/>
                <p:cNvSpPr/>
                <p:nvPr/>
              </p:nvSpPr>
              <p:spPr>
                <a:xfrm>
                  <a:off x="-2" y="-1"/>
                  <a:ext cx="2171996" cy="2506151"/>
                </a:xfrm>
                <a:prstGeom prst="rect">
                  <a:avLst/>
                </a:prstGeom>
                <a:solidFill>
                  <a:srgbClr val="CCECFF"/>
                </a:solidFill>
                <a:ln w="12700" cap="flat">
                  <a:noFill/>
                  <a:miter lim="400000"/>
                </a:ln>
                <a:effectLst/>
              </p:spPr>
              <p:txBody>
                <a:bodyPr wrap="square" lIns="45718" tIns="45718" rIns="45718" bIns="45718" numCol="1" anchor="ctr">
                  <a:noAutofit/>
                </a:bodyPr>
                <a:lstStyle/>
                <a:p>
                  <a:pPr algn="ctr" defTabSz="501224">
                    <a:defRPr sz="1400">
                      <a:latin typeface="Tahoma"/>
                      <a:ea typeface="Tahoma"/>
                      <a:cs typeface="Tahoma"/>
                      <a:sym typeface="Tahoma"/>
                    </a:defRPr>
                  </a:pPr>
                </a:p>
              </p:txBody>
            </p:sp>
            <p:sp>
              <p:nvSpPr>
                <p:cNvPr id="551" name="INTANGIBLES:…"/>
                <p:cNvSpPr txBox="1"/>
                <p:nvPr/>
              </p:nvSpPr>
              <p:spPr>
                <a:xfrm>
                  <a:off x="244615" y="663201"/>
                  <a:ext cx="1682753" cy="1179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119" tIns="50119" rIns="50119" bIns="50119" numCol="1" anchor="ctr">
                  <a:spAutoFit/>
                </a:bodyPr>
                <a:lstStyle/>
                <a:p>
                  <a:pPr algn="ctr" defTabSz="501224">
                    <a:defRPr sz="1400">
                      <a:latin typeface="Tahoma"/>
                      <a:ea typeface="Tahoma"/>
                      <a:cs typeface="Tahoma"/>
                      <a:sym typeface="Tahoma"/>
                    </a:defRPr>
                  </a:pPr>
                  <a:r>
                    <a:t>INTANGIBLES:</a:t>
                  </a:r>
                </a:p>
                <a:p>
                  <a:pPr algn="ctr" defTabSz="501224">
                    <a:defRPr sz="1400">
                      <a:latin typeface="Tahoma"/>
                      <a:ea typeface="Tahoma"/>
                      <a:cs typeface="Tahoma"/>
                      <a:sym typeface="Tahoma"/>
                    </a:defRPr>
                  </a:pPr>
                  <a:r>
                    <a:t>Human relations</a:t>
                  </a:r>
                </a:p>
                <a:p>
                  <a:pPr algn="ctr" defTabSz="501224">
                    <a:defRPr sz="1400">
                      <a:latin typeface="Tahoma"/>
                      <a:ea typeface="Tahoma"/>
                      <a:cs typeface="Tahoma"/>
                      <a:sym typeface="Tahoma"/>
                    </a:defRPr>
                  </a:pPr>
                  <a:r>
                    <a:t>account for 65% of</a:t>
                  </a:r>
                </a:p>
                <a:p>
                  <a:pPr algn="ctr" defTabSz="501224">
                    <a:defRPr sz="1400">
                      <a:latin typeface="Tahoma"/>
                      <a:ea typeface="Tahoma"/>
                      <a:cs typeface="Tahoma"/>
                      <a:sym typeface="Tahoma"/>
                    </a:defRPr>
                  </a:pPr>
                  <a:r>
                    <a:t>organizational</a:t>
                  </a:r>
                </a:p>
                <a:p>
                  <a:pPr algn="ctr" defTabSz="501224">
                    <a:defRPr sz="1400">
                      <a:latin typeface="Tahoma"/>
                      <a:ea typeface="Tahoma"/>
                      <a:cs typeface="Tahoma"/>
                      <a:sym typeface="Tahoma"/>
                    </a:defRPr>
                  </a:pPr>
                  <a:r>
                    <a:t>performance</a:t>
                  </a:r>
                </a:p>
              </p:txBody>
            </p:sp>
          </p:grpSp>
          <p:grpSp>
            <p:nvGrpSpPr>
              <p:cNvPr id="555" name="Group"/>
              <p:cNvGrpSpPr/>
              <p:nvPr/>
            </p:nvGrpSpPr>
            <p:grpSpPr>
              <a:xfrm>
                <a:off x="5388196" y="3007368"/>
                <a:ext cx="2171997" cy="2506149"/>
                <a:chOff x="-1" y="0"/>
                <a:chExt cx="2171996" cy="2506148"/>
              </a:xfrm>
            </p:grpSpPr>
            <p:sp>
              <p:nvSpPr>
                <p:cNvPr id="553" name="Rectangle"/>
                <p:cNvSpPr/>
                <p:nvPr/>
              </p:nvSpPr>
              <p:spPr>
                <a:xfrm>
                  <a:off x="-2" y="-1"/>
                  <a:ext cx="2171997" cy="2506149"/>
                </a:xfrm>
                <a:prstGeom prst="rect">
                  <a:avLst/>
                </a:prstGeom>
                <a:solidFill>
                  <a:srgbClr val="CCECFF"/>
                </a:solidFill>
                <a:ln w="12700" cap="flat">
                  <a:noFill/>
                  <a:miter lim="400000"/>
                </a:ln>
                <a:effectLst/>
              </p:spPr>
              <p:txBody>
                <a:bodyPr wrap="square" lIns="45718" tIns="45718" rIns="45718" bIns="45718" numCol="1" anchor="ctr">
                  <a:noAutofit/>
                </a:bodyPr>
                <a:lstStyle/>
                <a:p>
                  <a:pPr marL="123566" indent="-123566" algn="ctr" defTabSz="501224">
                    <a:defRPr sz="1400">
                      <a:latin typeface="Tahoma"/>
                      <a:ea typeface="Tahoma"/>
                      <a:cs typeface="Tahoma"/>
                      <a:sym typeface="Tahoma"/>
                    </a:defRPr>
                  </a:pPr>
                </a:p>
              </p:txBody>
            </p:sp>
            <p:sp>
              <p:nvSpPr>
                <p:cNvPr id="554" name="THE DEEPER…"/>
                <p:cNvSpPr txBox="1"/>
                <p:nvPr/>
              </p:nvSpPr>
              <p:spPr>
                <a:xfrm>
                  <a:off x="62082" y="123447"/>
                  <a:ext cx="2047816" cy="225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119" tIns="50119" rIns="50119" bIns="50119" numCol="1" anchor="ctr">
                  <a:spAutoFit/>
                </a:bodyPr>
                <a:lstStyle/>
                <a:p>
                  <a:pPr marL="123566" indent="-123566" algn="ctr" defTabSz="501224">
                    <a:defRPr sz="1400">
                      <a:latin typeface="Tahoma"/>
                      <a:ea typeface="Tahoma"/>
                      <a:cs typeface="Tahoma"/>
                      <a:sym typeface="Tahoma"/>
                    </a:defRPr>
                  </a:pPr>
                  <a:r>
                    <a:t>THE DEEPER</a:t>
                  </a:r>
                </a:p>
                <a:p>
                  <a:pPr marL="123566" indent="-123566" algn="ctr" defTabSz="501224">
                    <a:defRPr sz="1400">
                      <a:latin typeface="Tahoma"/>
                      <a:ea typeface="Tahoma"/>
                      <a:cs typeface="Tahoma"/>
                      <a:sym typeface="Tahoma"/>
                    </a:defRPr>
                  </a:pPr>
                  <a:r>
                    <a:t>DIMENSIONS</a:t>
                  </a:r>
                </a:p>
                <a:p>
                  <a:pPr marL="123566" indent="-123566" algn="ctr" defTabSz="501224">
                    <a:defRPr sz="1400">
                      <a:latin typeface="Tahoma"/>
                      <a:ea typeface="Tahoma"/>
                      <a:cs typeface="Tahoma"/>
                      <a:sym typeface="Tahoma"/>
                    </a:defRPr>
                  </a:pPr>
                </a:p>
                <a:p>
                  <a:pPr marL="123566" indent="-123566" algn="ctr" defTabSz="501224">
                    <a:defRPr sz="1400">
                      <a:latin typeface="Tahoma"/>
                      <a:ea typeface="Tahoma"/>
                      <a:cs typeface="Tahoma"/>
                      <a:sym typeface="Tahoma"/>
                    </a:defRPr>
                  </a:pPr>
                  <a:r>
                    <a:t>These 4 elements</a:t>
                  </a:r>
                </a:p>
                <a:p>
                  <a:pPr marL="123566" indent="-123566" algn="ctr" defTabSz="501224">
                    <a:defRPr sz="1400">
                      <a:latin typeface="Tahoma"/>
                      <a:ea typeface="Tahoma"/>
                      <a:cs typeface="Tahoma"/>
                      <a:sym typeface="Tahoma"/>
                    </a:defRPr>
                  </a:pPr>
                  <a:r>
                    <a:t>are the source of a</a:t>
                  </a:r>
                </a:p>
                <a:p>
                  <a:pPr marL="123566" indent="-123566" algn="ctr" defTabSz="501224">
                    <a:defRPr sz="1400">
                      <a:latin typeface="Tahoma"/>
                      <a:ea typeface="Tahoma"/>
                      <a:cs typeface="Tahoma"/>
                      <a:sym typeface="Tahoma"/>
                    </a:defRPr>
                  </a:pPr>
                  <a:r>
                    <a:t>sense of purpose</a:t>
                  </a:r>
                </a:p>
                <a:p>
                  <a:pPr marL="123566" indent="-123566" algn="ctr" defTabSz="501224">
                    <a:defRPr sz="1400">
                      <a:latin typeface="Tahoma"/>
                      <a:ea typeface="Tahoma"/>
                      <a:cs typeface="Tahoma"/>
                      <a:sym typeface="Tahoma"/>
                    </a:defRPr>
                  </a:pPr>
                  <a:r>
                    <a:t>and meaningful work as</a:t>
                  </a:r>
                </a:p>
                <a:p>
                  <a:pPr marL="123566" indent="-123566" algn="ctr" defTabSz="501224">
                    <a:defRPr sz="1400">
                      <a:latin typeface="Tahoma"/>
                      <a:ea typeface="Tahoma"/>
                      <a:cs typeface="Tahoma"/>
                      <a:sym typeface="Tahoma"/>
                    </a:defRPr>
                  </a:pPr>
                  <a:r>
                    <a:t>a result of living the</a:t>
                  </a:r>
                </a:p>
                <a:p>
                  <a:pPr marL="123566" indent="-123566" algn="ctr" defTabSz="501224">
                    <a:defRPr sz="1400">
                      <a:latin typeface="Tahoma"/>
                      <a:ea typeface="Tahoma"/>
                      <a:cs typeface="Tahoma"/>
                      <a:sym typeface="Tahoma"/>
                    </a:defRPr>
                  </a:pPr>
                  <a:r>
                    <a:t>mission, values and</a:t>
                  </a:r>
                </a:p>
                <a:p>
                  <a:pPr marL="123566" indent="-123566" algn="ctr" defTabSz="501224">
                    <a:defRPr sz="1400">
                      <a:latin typeface="Tahoma"/>
                      <a:ea typeface="Tahoma"/>
                      <a:cs typeface="Tahoma"/>
                      <a:sym typeface="Tahoma"/>
                    </a:defRPr>
                  </a:pPr>
                  <a:r>
                    <a:t>vision.</a:t>
                  </a:r>
                </a:p>
              </p:txBody>
            </p:sp>
          </p:grpSp>
        </p:grpSp>
        <p:sp>
          <p:nvSpPr>
            <p:cNvPr id="557" name="Chevron"/>
            <p:cNvSpPr/>
            <p:nvPr/>
          </p:nvSpPr>
          <p:spPr>
            <a:xfrm flipH="1" rot="16200000">
              <a:off x="3968053" y="605650"/>
              <a:ext cx="167082" cy="250620"/>
            </a:xfrm>
            <a:prstGeom prst="chevron">
              <a:avLst>
                <a:gd name="adj" fmla="val 25000"/>
              </a:avLst>
            </a:prstGeom>
            <a:solidFill>
              <a:srgbClr val="339933"/>
            </a:solidFill>
            <a:ln w="3175" cap="flat">
              <a:solidFill>
                <a:srgbClr val="000000"/>
              </a:solidFill>
              <a:prstDash val="solid"/>
              <a:round/>
            </a:ln>
            <a:effectLst/>
          </p:spPr>
          <p:txBody>
            <a:bodyPr wrap="square" lIns="45718" tIns="45718" rIns="45718" bIns="45718" numCol="1" anchor="ctr">
              <a:noAutofit/>
            </a:bodyPr>
            <a:lstStyle/>
            <a:p>
              <a:pPr defTabSz="501224">
                <a:defRPr sz="1800">
                  <a:latin typeface="Times New Roman"/>
                  <a:ea typeface="Times New Roman"/>
                  <a:cs typeface="Times New Roman"/>
                  <a:sym typeface="Times New Roman"/>
                </a:defRPr>
              </a:pPr>
            </a:p>
          </p:txBody>
        </p:sp>
        <p:sp>
          <p:nvSpPr>
            <p:cNvPr id="558" name="Chevron"/>
            <p:cNvSpPr/>
            <p:nvPr/>
          </p:nvSpPr>
          <p:spPr>
            <a:xfrm rot="16200000">
              <a:off x="3968053" y="6620376"/>
              <a:ext cx="167082" cy="250620"/>
            </a:xfrm>
            <a:prstGeom prst="chevron">
              <a:avLst>
                <a:gd name="adj" fmla="val 25000"/>
              </a:avLst>
            </a:prstGeom>
            <a:solidFill>
              <a:srgbClr val="003366"/>
            </a:solidFill>
            <a:ln w="3175" cap="flat">
              <a:solidFill>
                <a:srgbClr val="000000"/>
              </a:solidFill>
              <a:prstDash val="solid"/>
              <a:round/>
            </a:ln>
            <a:effectLst/>
          </p:spPr>
          <p:txBody>
            <a:bodyPr wrap="square" lIns="45718" tIns="45718" rIns="45718" bIns="45718" numCol="1" anchor="ctr">
              <a:noAutofit/>
            </a:bodyPr>
            <a:lstStyle/>
            <a:p>
              <a:pPr defTabSz="501224">
                <a:defRPr sz="1800">
                  <a:latin typeface="Times New Roman"/>
                  <a:ea typeface="Times New Roman"/>
                  <a:cs typeface="Times New Roman"/>
                  <a:sym typeface="Times New Roman"/>
                </a:defRPr>
              </a:pPr>
            </a:p>
          </p:txBody>
        </p:sp>
        <p:sp>
          <p:nvSpPr>
            <p:cNvPr id="559" name="Thomas Atchison’s Titled Executives (CTOs)…"/>
            <p:cNvSpPr txBox="1"/>
            <p:nvPr/>
          </p:nvSpPr>
          <p:spPr>
            <a:xfrm>
              <a:off x="2019477" y="-2"/>
              <a:ext cx="4086848" cy="582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119" tIns="50119" rIns="50119" bIns="50119" numCol="1" anchor="t">
              <a:spAutoFit/>
            </a:bodyPr>
            <a:lstStyle/>
            <a:p>
              <a:pPr algn="ctr" defTabSz="501224">
                <a:defRPr sz="1600">
                  <a:latin typeface="Tahoma"/>
                  <a:ea typeface="Tahoma"/>
                  <a:cs typeface="Tahoma"/>
                  <a:sym typeface="Tahoma"/>
                </a:defRPr>
              </a:pPr>
              <a:r>
                <a:t>Thomas Atchison’s Titled Executives (CTOs)</a:t>
              </a:r>
            </a:p>
            <a:p>
              <a:pPr algn="ctr" defTabSz="501224">
                <a:defRPr sz="1600">
                  <a:latin typeface="Tahoma"/>
                  <a:ea typeface="Tahoma"/>
                  <a:cs typeface="Tahoma"/>
                  <a:sym typeface="Tahoma"/>
                </a:defRPr>
              </a:pPr>
              <a:r>
                <a:t>Begin Here</a:t>
              </a:r>
            </a:p>
          </p:txBody>
        </p:sp>
        <p:sp>
          <p:nvSpPr>
            <p:cNvPr id="560" name="Leaders (CLOs)…"/>
            <p:cNvSpPr txBox="1"/>
            <p:nvPr/>
          </p:nvSpPr>
          <p:spPr>
            <a:xfrm>
              <a:off x="3276104" y="6855326"/>
              <a:ext cx="1549230" cy="582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119" tIns="50119" rIns="50119" bIns="50119" numCol="1" anchor="t">
              <a:spAutoFit/>
            </a:bodyPr>
            <a:lstStyle/>
            <a:p>
              <a:pPr algn="ctr" defTabSz="501224">
                <a:defRPr sz="1600">
                  <a:latin typeface="Tahoma"/>
                  <a:ea typeface="Tahoma"/>
                  <a:cs typeface="Tahoma"/>
                  <a:sym typeface="Tahoma"/>
                </a:defRPr>
              </a:pPr>
              <a:r>
                <a:t>Leaders (CLOs)</a:t>
              </a:r>
            </a:p>
            <a:p>
              <a:pPr algn="ctr" defTabSz="501224">
                <a:defRPr sz="1600">
                  <a:latin typeface="Tahoma"/>
                  <a:ea typeface="Tahoma"/>
                  <a:cs typeface="Tahoma"/>
                  <a:sym typeface="Tahoma"/>
                </a:defRPr>
              </a:pPr>
              <a:r>
                <a:t>Begin Here</a:t>
              </a:r>
            </a:p>
          </p:txBody>
        </p:sp>
      </p:gr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3" name="Uncertainty, variability, imperfect knowledge, chance, chaos, volatility, disorder, entropy, time, the unknown, randomness, turmoil, stressor, error, dispersion of outcomes, unknowledge…"/>
          <p:cNvSpPr txBox="1"/>
          <p:nvPr>
            <p:ph type="body" idx="1"/>
          </p:nvPr>
        </p:nvSpPr>
        <p:spPr>
          <a:xfrm>
            <a:off x="342900" y="2153916"/>
            <a:ext cx="9359901" cy="4777116"/>
          </a:xfrm>
          <a:prstGeom prst="rect">
            <a:avLst/>
          </a:prstGeom>
        </p:spPr>
        <p:txBody>
          <a:bodyPr/>
          <a:lstStyle/>
          <a:p>
            <a:pPr marL="452627" indent="-452627" defTabSz="993868">
              <a:spcBef>
                <a:spcPts val="1700"/>
              </a:spcBef>
              <a:tabLst>
                <a:tab pos="9245600" algn="r"/>
              </a:tabLst>
              <a:defRPr sz="2700"/>
            </a:pPr>
            <a:r>
              <a:t>Uncertainty, variability, imperfect knowledge, chance, chaos, volatility, disorder, entropy, time, the unknown, randomness, turmoil, stressor, error, dispersion of outcomes, unknowledge</a:t>
            </a:r>
          </a:p>
          <a:p>
            <a:pPr marL="452627" indent="-452627" defTabSz="993868">
              <a:spcBef>
                <a:spcPts val="1700"/>
              </a:spcBef>
              <a:tabLst>
                <a:tab pos="9245600" algn="r"/>
              </a:tabLst>
              <a:defRPr sz="2700"/>
            </a:pPr>
            <a:r>
              <a:t>“Our knowledge of the way things work, in society or in nature, comes trailing clouds of vagueness.   Vast ills have followed a belief in certainty.”           Kenneth Arrow, Nobelist in Economics</a:t>
            </a:r>
          </a:p>
          <a:p>
            <a:pPr marL="452627" indent="-452627" defTabSz="993868">
              <a:spcBef>
                <a:spcPts val="1700"/>
              </a:spcBef>
              <a:tabLst>
                <a:tab pos="9245600" algn="r"/>
              </a:tabLst>
              <a:defRPr sz="2700"/>
            </a:pPr>
            <a:r>
              <a:t>Mathematics do not perfectly represent the world and reality.  One does not see triangles on hike.</a:t>
            </a:r>
          </a:p>
        </p:txBody>
      </p:sp>
      <p:sp>
        <p:nvSpPr>
          <p:cNvPr id="564" name="The Extended Disorder Family…"/>
          <p:cNvSpPr txBox="1"/>
          <p:nvPr>
            <p:ph type="title"/>
          </p:nvPr>
        </p:nvSpPr>
        <p:spPr>
          <a:xfrm>
            <a:off x="341313" y="1071562"/>
            <a:ext cx="9361486" cy="998847"/>
          </a:xfrm>
          <a:prstGeom prst="rect">
            <a:avLst/>
          </a:prstGeom>
        </p:spPr>
        <p:txBody>
          <a:bodyPr/>
          <a:lstStyle/>
          <a:p>
            <a:pPr/>
            <a:r>
              <a:t>The Extended Disorder Family</a:t>
            </a:r>
          </a:p>
          <a:p>
            <a:pPr>
              <a:defRPr sz="2000"/>
            </a:pPr>
            <a:r>
              <a:t>Nassim Nicholas Taleb</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6" name="“It is important to approach your health in general from a lack of understanding.  Honor the body and its relationship to disease as a complex emergent system that you many never fully comprehend.”  David Agus, MD…"/>
          <p:cNvSpPr txBox="1"/>
          <p:nvPr>
            <p:ph type="body" idx="1"/>
          </p:nvPr>
        </p:nvSpPr>
        <p:spPr>
          <a:xfrm>
            <a:off x="340250" y="2163104"/>
            <a:ext cx="9359901" cy="4777108"/>
          </a:xfrm>
          <a:prstGeom prst="rect">
            <a:avLst/>
          </a:prstGeom>
        </p:spPr>
        <p:txBody>
          <a:bodyPr/>
          <a:lstStyle/>
          <a:p>
            <a:pPr marL="0" indent="0" defTabSz="457200">
              <a:lnSpc>
                <a:spcPct val="100000"/>
              </a:lnSpc>
              <a:spcBef>
                <a:spcPts val="0"/>
              </a:spcBef>
              <a:buSzTx/>
              <a:buFontTx/>
              <a:buNone/>
              <a:tabLst/>
              <a:defRPr b="0" sz="2100">
                <a:solidFill>
                  <a:srgbClr val="000000"/>
                </a:solidFill>
                <a:uFill>
                  <a:solidFill>
                    <a:srgbClr val="000000"/>
                  </a:solidFill>
                </a:uFill>
                <a:latin typeface="Cambria"/>
                <a:ea typeface="Cambria"/>
                <a:cs typeface="Cambria"/>
                <a:sym typeface="Cambria"/>
              </a:defRPr>
            </a:pPr>
            <a:r>
              <a:rPr>
                <a:latin typeface="+mj-lt"/>
                <a:ea typeface="+mj-ea"/>
                <a:cs typeface="+mj-cs"/>
                <a:sym typeface="Helvetica"/>
              </a:rPr>
              <a:t>“</a:t>
            </a:r>
            <a:r>
              <a:rPr b="1">
                <a:latin typeface="+mj-lt"/>
                <a:ea typeface="+mj-ea"/>
                <a:cs typeface="+mj-cs"/>
                <a:sym typeface="Helvetica"/>
              </a:rPr>
              <a:t>It is important to approach your health in general from a lack of understanding.  Honor the body and its relationship to disease as a complex emergent system that you many never fully comprehend.</a:t>
            </a:r>
            <a:r>
              <a:rPr b="1">
                <a:latin typeface="+mj-lt"/>
                <a:ea typeface="+mj-ea"/>
                <a:cs typeface="+mj-cs"/>
                <a:sym typeface="Helvetica"/>
              </a:rPr>
              <a:t>”  David Agus, MD          </a:t>
            </a:r>
            <a:endParaRPr b="1">
              <a:latin typeface="+mj-lt"/>
              <a:ea typeface="+mj-ea"/>
              <a:cs typeface="+mj-cs"/>
              <a:sym typeface="Helvetica"/>
            </a:endParaRPr>
          </a:p>
          <a:p>
            <a:pPr marL="0" indent="0" defTabSz="457200">
              <a:lnSpc>
                <a:spcPct val="100000"/>
              </a:lnSpc>
              <a:spcBef>
                <a:spcPts val="0"/>
              </a:spcBef>
              <a:buSzTx/>
              <a:buFontTx/>
              <a:buNone/>
              <a:tabLst/>
              <a:defRPr sz="2100">
                <a:solidFill>
                  <a:srgbClr val="000000"/>
                </a:solidFill>
                <a:uFill>
                  <a:solidFill>
                    <a:srgbClr val="000000"/>
                  </a:solidFill>
                </a:uFill>
                <a:latin typeface="Cambria"/>
                <a:ea typeface="Cambria"/>
                <a:cs typeface="Cambria"/>
                <a:sym typeface="Cambria"/>
              </a:defRPr>
            </a:pPr>
            <a:endParaRPr>
              <a:latin typeface="+mj-lt"/>
              <a:ea typeface="+mj-ea"/>
              <a:cs typeface="+mj-cs"/>
              <a:sym typeface="Helvetica"/>
            </a:endParaRPr>
          </a:p>
          <a:p>
            <a:pPr marL="0" indent="0" defTabSz="457200">
              <a:lnSpc>
                <a:spcPct val="100000"/>
              </a:lnSpc>
              <a:spcBef>
                <a:spcPts val="0"/>
              </a:spcBef>
              <a:buSzTx/>
              <a:buFontTx/>
              <a:buNone/>
              <a:tabLst/>
              <a:defRPr sz="2100">
                <a:solidFill>
                  <a:srgbClr val="000000"/>
                </a:solidFill>
                <a:uFill>
                  <a:solidFill>
                    <a:srgbClr val="000000"/>
                  </a:solidFill>
                </a:uFill>
                <a:latin typeface="Cambria"/>
                <a:ea typeface="Cambria"/>
                <a:cs typeface="Cambria"/>
                <a:sym typeface="Cambria"/>
              </a:defRPr>
            </a:pPr>
            <a:r>
              <a:rPr>
                <a:latin typeface="+mj-lt"/>
                <a:ea typeface="+mj-ea"/>
                <a:cs typeface="+mj-cs"/>
                <a:sym typeface="Helvetica"/>
              </a:rPr>
              <a:t>“T</a:t>
            </a:r>
            <a:r>
              <a:rPr>
                <a:latin typeface="+mj-lt"/>
                <a:ea typeface="+mj-ea"/>
                <a:cs typeface="+mj-cs"/>
                <a:sym typeface="Helvetica"/>
              </a:rPr>
              <a:t>here is a contradiction in wanting to be perfectly secure in a universe whose very nature is momentariness and fluidity.</a:t>
            </a:r>
            <a:r>
              <a:rPr>
                <a:latin typeface="+mj-lt"/>
                <a:ea typeface="+mj-ea"/>
                <a:cs typeface="+mj-cs"/>
                <a:sym typeface="Helvetica"/>
              </a:rPr>
              <a:t>”                     Alan Watts</a:t>
            </a:r>
            <a:endParaRPr>
              <a:latin typeface="+mj-lt"/>
              <a:ea typeface="+mj-ea"/>
              <a:cs typeface="+mj-cs"/>
              <a:sym typeface="Helvetica"/>
            </a:endParaRPr>
          </a:p>
          <a:p>
            <a:pPr marL="0" indent="0" defTabSz="457200">
              <a:lnSpc>
                <a:spcPct val="100000"/>
              </a:lnSpc>
              <a:spcBef>
                <a:spcPts val="0"/>
              </a:spcBef>
              <a:buSzTx/>
              <a:buFontTx/>
              <a:buNone/>
              <a:tabLst/>
              <a:defRPr sz="2100">
                <a:solidFill>
                  <a:srgbClr val="000000"/>
                </a:solidFill>
                <a:uFill>
                  <a:solidFill>
                    <a:srgbClr val="000000"/>
                  </a:solidFill>
                </a:uFill>
                <a:latin typeface="Cambria"/>
                <a:ea typeface="Cambria"/>
                <a:cs typeface="Cambria"/>
                <a:sym typeface="Cambria"/>
              </a:defRPr>
            </a:pPr>
            <a:endParaRPr>
              <a:latin typeface="+mj-lt"/>
              <a:ea typeface="+mj-ea"/>
              <a:cs typeface="+mj-cs"/>
              <a:sym typeface="Helvetica"/>
            </a:endParaRPr>
          </a:p>
          <a:p>
            <a:pPr marL="0" indent="0" defTabSz="457200">
              <a:lnSpc>
                <a:spcPct val="100000"/>
              </a:lnSpc>
              <a:spcBef>
                <a:spcPts val="0"/>
              </a:spcBef>
              <a:buSzTx/>
              <a:buFontTx/>
              <a:buNone/>
              <a:tabLst/>
              <a:defRPr sz="2100">
                <a:solidFill>
                  <a:srgbClr val="000000"/>
                </a:solidFill>
                <a:uFill>
                  <a:solidFill>
                    <a:srgbClr val="000000"/>
                  </a:solidFill>
                </a:uFill>
                <a:latin typeface="Cambria"/>
                <a:ea typeface="Cambria"/>
                <a:cs typeface="Cambria"/>
                <a:sym typeface="Cambria"/>
              </a:defRPr>
            </a:pPr>
            <a:r>
              <a:rPr>
                <a:latin typeface="+mj-lt"/>
                <a:ea typeface="+mj-ea"/>
                <a:cs typeface="+mj-cs"/>
                <a:sym typeface="Helvetica"/>
              </a:rPr>
              <a:t>“</a:t>
            </a:r>
            <a:r>
              <a:rPr>
                <a:latin typeface="+mj-lt"/>
                <a:ea typeface="+mj-ea"/>
                <a:cs typeface="+mj-cs"/>
                <a:sym typeface="Helvetica"/>
              </a:rPr>
              <a:t>When you try to stay on the surface of the water, you sink; but when you try to sink, you float</a:t>
            </a:r>
            <a:r>
              <a:rPr>
                <a:latin typeface="+mj-lt"/>
                <a:ea typeface="+mj-ea"/>
                <a:cs typeface="+mj-cs"/>
                <a:sym typeface="Helvetica"/>
              </a:rPr>
              <a:t>…</a:t>
            </a:r>
            <a:r>
              <a:rPr>
                <a:latin typeface="+mj-lt"/>
                <a:ea typeface="+mj-ea"/>
                <a:cs typeface="+mj-cs"/>
                <a:sym typeface="Helvetica"/>
              </a:rPr>
              <a:t>Insecurity is the result of trying to be secure</a:t>
            </a:r>
            <a:r>
              <a:rPr>
                <a:latin typeface="+mj-lt"/>
                <a:ea typeface="+mj-ea"/>
                <a:cs typeface="+mj-cs"/>
                <a:sym typeface="Helvetica"/>
              </a:rPr>
              <a:t>…</a:t>
            </a:r>
            <a:r>
              <a:rPr>
                <a:latin typeface="+mj-lt"/>
                <a:ea typeface="+mj-ea"/>
                <a:cs typeface="+mj-cs"/>
                <a:sym typeface="Helvetica"/>
              </a:rPr>
              <a:t>contrariwise, salvation and sanity consist in the most radical recognition that we have no way of saving ourselves.</a:t>
            </a:r>
            <a:r>
              <a:rPr>
                <a:latin typeface="+mj-lt"/>
                <a:ea typeface="+mj-ea"/>
                <a:cs typeface="+mj-cs"/>
                <a:sym typeface="Helvetica"/>
              </a:rPr>
              <a:t>”                                   Alan Watts</a:t>
            </a:r>
            <a:endParaRPr>
              <a:latin typeface="+mj-lt"/>
              <a:ea typeface="+mj-ea"/>
              <a:cs typeface="+mj-cs"/>
              <a:sym typeface="Helvetica"/>
            </a:endParaRPr>
          </a:p>
          <a:p>
            <a:pPr indent="0" defTabSz="457200">
              <a:lnSpc>
                <a:spcPct val="100000"/>
              </a:lnSpc>
              <a:spcBef>
                <a:spcPts val="0"/>
              </a:spcBef>
              <a:buSzTx/>
              <a:buFontTx/>
              <a:buNone/>
              <a:tabLst/>
              <a:defRPr b="0" sz="1200">
                <a:solidFill>
                  <a:srgbClr val="000000"/>
                </a:solidFill>
                <a:uFill>
                  <a:solidFill>
                    <a:srgbClr val="000000"/>
                  </a:solidFill>
                </a:uFill>
                <a:latin typeface="+mj-lt"/>
                <a:ea typeface="+mj-ea"/>
                <a:cs typeface="+mj-cs"/>
                <a:sym typeface="Helvetica"/>
              </a:defRPr>
            </a:pPr>
          </a:p>
        </p:txBody>
      </p:sp>
      <p:sp>
        <p:nvSpPr>
          <p:cNvPr id="567" name="Some Final Thoughts"/>
          <p:cNvSpPr txBox="1"/>
          <p:nvPr>
            <p:ph type="title"/>
          </p:nvPr>
        </p:nvSpPr>
        <p:spPr>
          <a:prstGeom prst="rect">
            <a:avLst/>
          </a:prstGeom>
        </p:spPr>
        <p:txBody>
          <a:bodyPr/>
          <a:lstStyle/>
          <a:p>
            <a:pPr/>
            <a:r>
              <a:t>Some Final Thoughts</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9" name="Split brain patient shown two pictures…"/>
          <p:cNvSpPr txBox="1"/>
          <p:nvPr>
            <p:ph type="body" idx="1"/>
          </p:nvPr>
        </p:nvSpPr>
        <p:spPr>
          <a:xfrm>
            <a:off x="342900" y="2153916"/>
            <a:ext cx="9359901" cy="4777116"/>
          </a:xfrm>
          <a:prstGeom prst="rect">
            <a:avLst/>
          </a:prstGeom>
        </p:spPr>
        <p:txBody>
          <a:bodyPr/>
          <a:lstStyle/>
          <a:p>
            <a:pPr marL="324611" indent="-324611" defTabSz="712773">
              <a:spcBef>
                <a:spcPts val="1200"/>
              </a:spcBef>
              <a:tabLst>
                <a:tab pos="6629400" algn="r"/>
              </a:tabLst>
              <a:defRPr sz="1900"/>
            </a:pPr>
            <a:r>
              <a:t>Split brain patient shown two pictures</a:t>
            </a:r>
          </a:p>
          <a:p>
            <a:pPr marL="324611" indent="-324611" defTabSz="712773">
              <a:spcBef>
                <a:spcPts val="1200"/>
              </a:spcBef>
              <a:tabLst>
                <a:tab pos="6629400" algn="r"/>
              </a:tabLst>
              <a:defRPr sz="1900"/>
            </a:pPr>
            <a:r>
              <a:t>Right visual field sees chicken claw (Left hemisphere)</a:t>
            </a:r>
          </a:p>
          <a:p>
            <a:pPr marL="324611" indent="-324611" defTabSz="712773">
              <a:spcBef>
                <a:spcPts val="1200"/>
              </a:spcBef>
              <a:tabLst>
                <a:tab pos="6629400" algn="r"/>
              </a:tabLst>
              <a:defRPr sz="1900"/>
            </a:pPr>
            <a:r>
              <a:t>Left visual field sees snow scene (Right hemisphere)</a:t>
            </a:r>
          </a:p>
          <a:p>
            <a:pPr marL="324611" indent="-324611" defTabSz="712773">
              <a:spcBef>
                <a:spcPts val="1200"/>
              </a:spcBef>
              <a:tabLst>
                <a:tab pos="6629400" algn="r"/>
              </a:tabLst>
              <a:defRPr sz="1900"/>
            </a:pPr>
            <a:r>
              <a:t>Patient told to choose picture from array</a:t>
            </a:r>
          </a:p>
          <a:p>
            <a:pPr marL="324611" indent="-324611" defTabSz="712773">
              <a:spcBef>
                <a:spcPts val="1200"/>
              </a:spcBef>
              <a:tabLst>
                <a:tab pos="6629400" algn="r"/>
              </a:tabLst>
              <a:defRPr sz="1900"/>
            </a:pPr>
            <a:r>
              <a:t>Left hand picks shovel</a:t>
            </a:r>
          </a:p>
          <a:p>
            <a:pPr marL="324611" indent="-324611" defTabSz="712773">
              <a:spcBef>
                <a:spcPts val="1200"/>
              </a:spcBef>
              <a:tabLst>
                <a:tab pos="6629400" algn="r"/>
              </a:tabLst>
              <a:defRPr sz="1900"/>
            </a:pPr>
            <a:r>
              <a:t>Right hand picks chicken</a:t>
            </a:r>
          </a:p>
          <a:p>
            <a:pPr marL="324611" indent="-324611" defTabSz="712773">
              <a:spcBef>
                <a:spcPts val="1200"/>
              </a:spcBef>
              <a:tabLst>
                <a:tab pos="6629400" algn="r"/>
              </a:tabLst>
              <a:defRPr sz="1900"/>
            </a:pPr>
            <a:r>
              <a:t>Why? Claw goes with chicken and you need a shovel to clean out the chicken shed</a:t>
            </a:r>
          </a:p>
          <a:p>
            <a:pPr marL="324611" indent="-324611" defTabSz="712773">
              <a:spcBef>
                <a:spcPts val="1200"/>
              </a:spcBef>
              <a:tabLst>
                <a:tab pos="6629400" algn="r"/>
              </a:tabLst>
              <a:defRPr sz="1900"/>
            </a:pPr>
            <a:r>
              <a:t>Patient does not give the right answer which is I don’t know why I picked the shovel because you cut my brain in half and my left and right sides of my brain cannot communicate with each other</a:t>
            </a:r>
          </a:p>
        </p:txBody>
      </p:sp>
      <p:sp>
        <p:nvSpPr>
          <p:cNvPr id="570" name="Michael Gazzaniga’s Left Brain Interpreter"/>
          <p:cNvSpPr txBox="1"/>
          <p:nvPr>
            <p:ph type="title"/>
          </p:nvPr>
        </p:nvSpPr>
        <p:spPr>
          <a:xfrm>
            <a:off x="341313" y="1071562"/>
            <a:ext cx="9361486" cy="998847"/>
          </a:xfrm>
          <a:prstGeom prst="rect">
            <a:avLst/>
          </a:prstGeom>
        </p:spPr>
        <p:txBody>
          <a:bodyPr/>
          <a:lstStyle>
            <a:lvl1pPr defTabSz="843280">
              <a:defRPr sz="3600"/>
            </a:lvl1pPr>
          </a:lstStyle>
          <a:p>
            <a:pPr/>
            <a:r>
              <a:t>Michael Gazzaniga’s Left Brain Interpreter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How can we predict what will happen next?…"/>
          <p:cNvSpPr txBox="1"/>
          <p:nvPr>
            <p:ph type="body" idx="1"/>
          </p:nvPr>
        </p:nvSpPr>
        <p:spPr>
          <a:xfrm>
            <a:off x="281824" y="2163102"/>
            <a:ext cx="9877605" cy="4777112"/>
          </a:xfrm>
          <a:prstGeom prst="rect">
            <a:avLst/>
          </a:prstGeom>
        </p:spPr>
        <p:txBody>
          <a:bodyPr/>
          <a:lstStyle/>
          <a:p>
            <a:pPr marL="347472" indent="-347472" defTabSz="762968">
              <a:spcBef>
                <a:spcPts val="1300"/>
              </a:spcBef>
              <a:tabLst>
                <a:tab pos="7099300" algn="r"/>
              </a:tabLst>
              <a:defRPr sz="2100"/>
            </a:pPr>
            <a:r>
              <a:t>How can we predict what will happen next?</a:t>
            </a:r>
          </a:p>
          <a:p>
            <a:pPr marL="347472" indent="-347472" defTabSz="762968">
              <a:spcBef>
                <a:spcPts val="1300"/>
              </a:spcBef>
              <a:tabLst>
                <a:tab pos="7099300" algn="r"/>
              </a:tabLst>
              <a:defRPr sz="2100"/>
            </a:pPr>
            <a:r>
              <a:t>Should our practice stay independent or become employees of an integrated delivery system?</a:t>
            </a:r>
          </a:p>
          <a:p>
            <a:pPr marL="347472" indent="-347472" defTabSz="762968">
              <a:spcBef>
                <a:spcPts val="1300"/>
              </a:spcBef>
              <a:tabLst>
                <a:tab pos="7099300" algn="r"/>
              </a:tabLst>
              <a:defRPr sz="2100"/>
            </a:pPr>
            <a:r>
              <a:t>How can we plan for what we should do? And what should we stop doing because the incentives are changed?</a:t>
            </a:r>
          </a:p>
          <a:p>
            <a:pPr marL="347472" indent="-347472" defTabSz="762968">
              <a:spcBef>
                <a:spcPts val="1300"/>
              </a:spcBef>
              <a:tabLst>
                <a:tab pos="7099300" algn="r"/>
              </a:tabLst>
              <a:defRPr sz="2100"/>
            </a:pPr>
            <a:r>
              <a:t>How can we deal with the anxiety we all feel?</a:t>
            </a:r>
          </a:p>
          <a:p>
            <a:pPr marL="347472" indent="-347472" defTabSz="762968">
              <a:spcBef>
                <a:spcPts val="1300"/>
              </a:spcBef>
              <a:tabLst>
                <a:tab pos="7099300" algn="r"/>
              </a:tabLst>
              <a:defRPr sz="2100"/>
            </a:pPr>
            <a:r>
              <a:t>How can we lead our organization?</a:t>
            </a:r>
          </a:p>
          <a:p>
            <a:pPr marL="347472" indent="-347472" defTabSz="762968">
              <a:spcBef>
                <a:spcPts val="1300"/>
              </a:spcBef>
              <a:tabLst>
                <a:tab pos="7099300" algn="r"/>
              </a:tabLst>
              <a:defRPr sz="2100"/>
            </a:pPr>
            <a:r>
              <a:t>Which consultant could advise us wisely?</a:t>
            </a:r>
          </a:p>
          <a:p>
            <a:pPr marL="347472" indent="-347472" defTabSz="762968">
              <a:spcBef>
                <a:spcPts val="1300"/>
              </a:spcBef>
              <a:tabLst>
                <a:tab pos="7099300" algn="r"/>
              </a:tabLst>
              <a:defRPr sz="2100"/>
            </a:pPr>
            <a:r>
              <a:t>Should I retool my organization to receive value based payments or continue to emphasize fee for service arrangements? What are pros and cons of waiting?</a:t>
            </a:r>
          </a:p>
        </p:txBody>
      </p:sp>
      <p:sp>
        <p:nvSpPr>
          <p:cNvPr id="389" name="Health Care’s Future Is Uncertain"/>
          <p:cNvSpPr txBox="1"/>
          <p:nvPr>
            <p:ph type="title"/>
          </p:nvPr>
        </p:nvSpPr>
        <p:spPr>
          <a:xfrm>
            <a:off x="341313" y="1071562"/>
            <a:ext cx="9361486" cy="998847"/>
          </a:xfrm>
          <a:prstGeom prst="rect">
            <a:avLst/>
          </a:prstGeom>
        </p:spPr>
        <p:txBody>
          <a:bodyPr/>
          <a:lstStyle/>
          <a:p>
            <a:pPr/>
            <a:r>
              <a:t>Health Care’s Future Is Uncertain</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2" name="Appendix"/>
          <p:cNvSpPr txBox="1"/>
          <p:nvPr>
            <p:ph type="title"/>
          </p:nvPr>
        </p:nvSpPr>
        <p:spPr>
          <a:xfrm>
            <a:off x="1062037" y="3032680"/>
            <a:ext cx="7920002" cy="738665"/>
          </a:xfrm>
          <a:prstGeom prst="rect">
            <a:avLst/>
          </a:prstGeom>
        </p:spPr>
        <p:txBody>
          <a:bodyPr/>
          <a:lstStyle/>
          <a:p>
            <a:pPr/>
            <a:r>
              <a:t>Appendix</a:t>
            </a:r>
          </a:p>
        </p:txBody>
      </p:sp>
      <p:sp>
        <p:nvSpPr>
          <p:cNvPr id="573" name="Body"/>
          <p:cNvSpPr txBox="1"/>
          <p:nvPr>
            <p:ph type="body" sz="quarter" idx="1"/>
          </p:nvPr>
        </p:nvSpPr>
        <p:spPr>
          <a:xfrm>
            <a:off x="1065524" y="4038058"/>
            <a:ext cx="7920002" cy="230487"/>
          </a:xfrm>
          <a:prstGeom prst="rect">
            <a:avLst/>
          </a:prstGeom>
        </p:spPr>
        <p:txBody>
          <a:bodyPr/>
          <a:lstStyle/>
          <a:p>
            <a:pP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5" name="TextBox 10"/>
          <p:cNvSpPr txBox="1"/>
          <p:nvPr>
            <p:ph type="sldNum" sz="quarter" idx="4294967295"/>
          </p:nvPr>
        </p:nvSpPr>
        <p:spPr>
          <a:xfrm>
            <a:off x="9560917" y="7242508"/>
            <a:ext cx="141884"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76" name="Content Placeholder 1"/>
          <p:cNvSpPr txBox="1"/>
          <p:nvPr>
            <p:ph type="body" idx="1"/>
          </p:nvPr>
        </p:nvSpPr>
        <p:spPr>
          <a:xfrm>
            <a:off x="342900" y="2153916"/>
            <a:ext cx="9359901" cy="4777116"/>
          </a:xfrm>
          <a:prstGeom prst="rect">
            <a:avLst/>
          </a:prstGeom>
        </p:spPr>
        <p:txBody>
          <a:bodyPr/>
          <a:lstStyle/>
          <a:p>
            <a:pPr/>
            <a:r>
              <a:t>Cost (contribution to federal budget deficit)</a:t>
            </a:r>
          </a:p>
          <a:p>
            <a:pPr/>
            <a:r>
              <a:t>Quality (rankings vs. other countries)</a:t>
            </a:r>
          </a:p>
          <a:p>
            <a:pPr/>
            <a:r>
              <a:t>Access (Americans without insurance; rural areas)</a:t>
            </a:r>
          </a:p>
          <a:p>
            <a:pPr/>
            <a:r>
              <a:t>Financial hardships (personal bankruptcy)</a:t>
            </a:r>
          </a:p>
          <a:p>
            <a:pPr/>
            <a:r>
              <a:t>Small area variations of cost and quality</a:t>
            </a:r>
          </a:p>
          <a:p>
            <a:pPr/>
            <a:r>
              <a:t>Shortages of PCP, mental health providers</a:t>
            </a:r>
          </a:p>
          <a:p>
            <a:pPr/>
            <a:r>
              <a:t>Expensive &amp; Uncertain Individual Markets</a:t>
            </a:r>
          </a:p>
        </p:txBody>
      </p:sp>
      <p:sp>
        <p:nvSpPr>
          <p:cNvPr id="577" name="Title 2"/>
          <p:cNvSpPr txBox="1"/>
          <p:nvPr>
            <p:ph type="title"/>
          </p:nvPr>
        </p:nvSpPr>
        <p:spPr>
          <a:xfrm>
            <a:off x="341309" y="1071562"/>
            <a:ext cx="9361493" cy="998847"/>
          </a:xfrm>
          <a:prstGeom prst="rect">
            <a:avLst/>
          </a:prstGeom>
        </p:spPr>
        <p:txBody>
          <a:bodyPr/>
          <a:lstStyle/>
          <a:p>
            <a:pPr/>
            <a:r>
              <a:t>Pre-ACA Problems</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9" name="We know a lot more about what is wrong than what is right; experts and others don’t know what they don’t know; it is human nature to be overconfident…"/>
          <p:cNvSpPr txBox="1"/>
          <p:nvPr>
            <p:ph type="body" idx="1"/>
          </p:nvPr>
        </p:nvSpPr>
        <p:spPr>
          <a:xfrm>
            <a:off x="342900" y="2153916"/>
            <a:ext cx="9359901" cy="4777116"/>
          </a:xfrm>
          <a:prstGeom prst="rect">
            <a:avLst/>
          </a:prstGeom>
        </p:spPr>
        <p:txBody>
          <a:bodyPr/>
          <a:lstStyle/>
          <a:p>
            <a:pPr marL="420623" indent="-420623" defTabSz="923594">
              <a:spcBef>
                <a:spcPts val="1600"/>
              </a:spcBef>
              <a:tabLst>
                <a:tab pos="8597900" algn="r"/>
              </a:tabLst>
              <a:defRPr sz="2500"/>
            </a:pPr>
            <a:r>
              <a:t>We know a lot more about what is wrong than what is right; experts and others don’t know what they don’t know; it is human nature to be overconfident</a:t>
            </a:r>
          </a:p>
          <a:p>
            <a:pPr marL="420623" indent="-420623" defTabSz="923594">
              <a:spcBef>
                <a:spcPts val="1600"/>
              </a:spcBef>
              <a:tabLst>
                <a:tab pos="8597900" algn="r"/>
              </a:tabLst>
              <a:defRPr sz="2500"/>
            </a:pPr>
            <a:r>
              <a:t>What we know today might turn out to be wrong, but what is wrong today cannot turn out to be right tomorrow</a:t>
            </a:r>
          </a:p>
          <a:p>
            <a:pPr marL="420623" indent="-420623" defTabSz="923594">
              <a:spcBef>
                <a:spcPts val="1600"/>
              </a:spcBef>
              <a:tabLst>
                <a:tab pos="8597900" algn="r"/>
              </a:tabLst>
              <a:defRPr sz="2500"/>
            </a:pPr>
            <a:r>
              <a:t>If I spot a black swan, I can be sure that the statement “all swans are white” is wrong</a:t>
            </a:r>
          </a:p>
          <a:p>
            <a:pPr marL="420623" indent="-420623" defTabSz="923594">
              <a:spcBef>
                <a:spcPts val="1600"/>
              </a:spcBef>
              <a:tabLst>
                <a:tab pos="8597900" algn="r"/>
              </a:tabLst>
              <a:defRPr sz="2500"/>
            </a:pPr>
            <a:r>
              <a:t>Since one small observation can disprove a statement, while millions cannot confirm it, disconfirmation is more rigorous than confirmation (Sir Karl Popper)</a:t>
            </a:r>
          </a:p>
        </p:txBody>
      </p:sp>
      <p:sp>
        <p:nvSpPr>
          <p:cNvPr id="580" name="Antifragile: How to Live in a World We Don’t Understand…"/>
          <p:cNvSpPr txBox="1"/>
          <p:nvPr>
            <p:ph type="title"/>
          </p:nvPr>
        </p:nvSpPr>
        <p:spPr>
          <a:xfrm>
            <a:off x="341313" y="1071562"/>
            <a:ext cx="9361486" cy="998847"/>
          </a:xfrm>
          <a:prstGeom prst="rect">
            <a:avLst/>
          </a:prstGeom>
        </p:spPr>
        <p:txBody>
          <a:bodyPr/>
          <a:lstStyle/>
          <a:p>
            <a:pPr>
              <a:defRPr sz="2700"/>
            </a:pPr>
            <a:r>
              <a:t>Antifragile: How to Live in a World We Don’t Understand</a:t>
            </a:r>
          </a:p>
          <a:p>
            <a:pPr>
              <a:defRPr sz="1900"/>
            </a:pPr>
            <a:r>
              <a:t>Nassim Nicholas Taleb, 2012</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2" name="Body"/>
          <p:cNvSpPr txBox="1"/>
          <p:nvPr>
            <p:ph type="body" idx="1"/>
          </p:nvPr>
        </p:nvSpPr>
        <p:spPr>
          <a:xfrm>
            <a:off x="352759" y="2157301"/>
            <a:ext cx="9340182" cy="4767046"/>
          </a:xfrm>
          <a:prstGeom prst="rect">
            <a:avLst/>
          </a:prstGeom>
        </p:spPr>
        <p:txBody>
          <a:bodyPr/>
          <a:lstStyle/>
          <a:p>
            <a:pPr/>
          </a:p>
        </p:txBody>
      </p:sp>
      <p:sp>
        <p:nvSpPr>
          <p:cNvPr id="583" name="Title"/>
          <p:cNvSpPr txBox="1"/>
          <p:nvPr>
            <p:ph type="title"/>
          </p:nvPr>
        </p:nvSpPr>
        <p:spPr>
          <a:xfrm>
            <a:off x="351175" y="1077223"/>
            <a:ext cx="9341765" cy="996742"/>
          </a:xfrm>
          <a:prstGeom prst="rect">
            <a:avLst/>
          </a:prstGeom>
        </p:spPr>
        <p:txBody>
          <a:bodyPr/>
          <a:lstStyle/>
          <a:p>
            <a:pPr/>
          </a:p>
        </p:txBody>
      </p:sp>
      <p:pic>
        <p:nvPicPr>
          <p:cNvPr id="584" name="Screen Shot 2018-04-17 at 7.58.28 PM.png" descr="Screen Shot 2018-04-17 at 7.58.28 PM.png"/>
          <p:cNvPicPr>
            <a:picLocks noChangeAspect="1"/>
          </p:cNvPicPr>
          <p:nvPr/>
        </p:nvPicPr>
        <p:blipFill>
          <a:blip r:embed="rId2">
            <a:extLst/>
          </a:blip>
          <a:stretch>
            <a:fillRect/>
          </a:stretch>
        </p:blipFill>
        <p:spPr>
          <a:xfrm>
            <a:off x="2168642" y="1538487"/>
            <a:ext cx="5708416" cy="4441427"/>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6" name="Body"/>
          <p:cNvSpPr txBox="1"/>
          <p:nvPr>
            <p:ph type="body" idx="1"/>
          </p:nvPr>
        </p:nvSpPr>
        <p:spPr>
          <a:xfrm>
            <a:off x="352759" y="2157301"/>
            <a:ext cx="9340182" cy="4767046"/>
          </a:xfrm>
          <a:prstGeom prst="rect">
            <a:avLst/>
          </a:prstGeom>
        </p:spPr>
        <p:txBody>
          <a:bodyPr/>
          <a:lstStyle/>
          <a:p>
            <a:pPr/>
          </a:p>
        </p:txBody>
      </p:sp>
      <p:sp>
        <p:nvSpPr>
          <p:cNvPr id="587" name="Title"/>
          <p:cNvSpPr txBox="1"/>
          <p:nvPr>
            <p:ph type="title"/>
          </p:nvPr>
        </p:nvSpPr>
        <p:spPr>
          <a:xfrm>
            <a:off x="351175" y="1077223"/>
            <a:ext cx="9341765" cy="996742"/>
          </a:xfrm>
          <a:prstGeom prst="rect">
            <a:avLst/>
          </a:prstGeom>
        </p:spPr>
        <p:txBody>
          <a:bodyPr/>
          <a:lstStyle/>
          <a:p>
            <a:pPr/>
          </a:p>
        </p:txBody>
      </p:sp>
      <p:pic>
        <p:nvPicPr>
          <p:cNvPr id="588" name="Screen Shot 2018-04-20 at 4.17.07 AM.png" descr="Screen Shot 2018-04-20 at 4.17.07 AM.png"/>
          <p:cNvPicPr>
            <a:picLocks noChangeAspect="1"/>
          </p:cNvPicPr>
          <p:nvPr/>
        </p:nvPicPr>
        <p:blipFill>
          <a:blip r:embed="rId2">
            <a:extLst/>
          </a:blip>
          <a:stretch>
            <a:fillRect/>
          </a:stretch>
        </p:blipFill>
        <p:spPr>
          <a:xfrm>
            <a:off x="10583" y="132268"/>
            <a:ext cx="10024535" cy="7253865"/>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0" name="Black Swan event: rare, large impact, retrospectively causes identified; impossibility of calculating the risks of rare events and predicting their occurrence…"/>
          <p:cNvSpPr txBox="1"/>
          <p:nvPr>
            <p:ph type="body" idx="1"/>
          </p:nvPr>
        </p:nvSpPr>
        <p:spPr>
          <a:xfrm>
            <a:off x="342900" y="2153916"/>
            <a:ext cx="9359901" cy="4777116"/>
          </a:xfrm>
          <a:prstGeom prst="rect">
            <a:avLst/>
          </a:prstGeom>
        </p:spPr>
        <p:txBody>
          <a:bodyPr/>
          <a:lstStyle/>
          <a:p>
            <a:pPr marL="452627" indent="-452627" defTabSz="993868">
              <a:spcBef>
                <a:spcPts val="1700"/>
              </a:spcBef>
              <a:tabLst>
                <a:tab pos="9245600" algn="r"/>
              </a:tabLst>
              <a:defRPr sz="2700"/>
            </a:pPr>
            <a:r>
              <a:t>Black Swan event: rare, large impact, retrospectively causes identified; impossibility of calculating the risks of rare events and predicting their occurrence</a:t>
            </a:r>
          </a:p>
          <a:p>
            <a:pPr marL="452627" indent="-452627" defTabSz="993868">
              <a:spcBef>
                <a:spcPts val="1700"/>
              </a:spcBef>
              <a:tabLst>
                <a:tab pos="9245600" algn="r"/>
              </a:tabLst>
              <a:defRPr sz="2700"/>
            </a:pPr>
            <a:r>
              <a:t>Focus on fragility rather than prediction</a:t>
            </a:r>
          </a:p>
          <a:p>
            <a:pPr marL="452627" indent="-452627" defTabSz="993868">
              <a:spcBef>
                <a:spcPts val="1700"/>
              </a:spcBef>
              <a:tabLst>
                <a:tab pos="9245600" algn="r"/>
              </a:tabLst>
              <a:defRPr sz="2700"/>
            </a:pPr>
            <a:r>
              <a:t>Fragile, robust, antifragile</a:t>
            </a:r>
          </a:p>
          <a:p>
            <a:pPr marL="452627" indent="-452627" defTabSz="993868">
              <a:spcBef>
                <a:spcPts val="1700"/>
              </a:spcBef>
              <a:tabLst>
                <a:tab pos="9245600" algn="r"/>
              </a:tabLst>
              <a:defRPr sz="2700"/>
            </a:pPr>
            <a:r>
              <a:t>Fragile hates mistakes because irreversible &amp; large</a:t>
            </a:r>
          </a:p>
          <a:p>
            <a:pPr marL="452627" indent="-452627" defTabSz="993868">
              <a:spcBef>
                <a:spcPts val="1700"/>
              </a:spcBef>
              <a:tabLst>
                <a:tab pos="9245600" algn="r"/>
              </a:tabLst>
              <a:defRPr sz="2700"/>
            </a:pPr>
            <a:r>
              <a:t>Robust values mistakes as information</a:t>
            </a:r>
          </a:p>
          <a:p>
            <a:pPr marL="452627" indent="-452627" defTabSz="993868">
              <a:spcBef>
                <a:spcPts val="1700"/>
              </a:spcBef>
              <a:tabLst>
                <a:tab pos="9245600" algn="r"/>
              </a:tabLst>
              <a:defRPr sz="2700"/>
            </a:pPr>
            <a:r>
              <a:t>Antifragile loves mistakes because they are small</a:t>
            </a:r>
          </a:p>
        </p:txBody>
      </p:sp>
      <p:sp>
        <p:nvSpPr>
          <p:cNvPr id="591" name="Antifragile: How to Live in a World We Don’t Understand…"/>
          <p:cNvSpPr txBox="1"/>
          <p:nvPr>
            <p:ph type="title"/>
          </p:nvPr>
        </p:nvSpPr>
        <p:spPr>
          <a:xfrm>
            <a:off x="244902" y="1059299"/>
            <a:ext cx="9361493" cy="998847"/>
          </a:xfrm>
          <a:prstGeom prst="rect">
            <a:avLst/>
          </a:prstGeom>
        </p:spPr>
        <p:txBody>
          <a:bodyPr/>
          <a:lstStyle/>
          <a:p>
            <a:pPr>
              <a:defRPr sz="2700"/>
            </a:pPr>
            <a:r>
              <a:t>Antifragile: How to Live in a World We Don’t Understand</a:t>
            </a:r>
          </a:p>
          <a:p>
            <a:pPr>
              <a:defRPr sz="1900"/>
            </a:pPr>
            <a:r>
              <a:t>Nassim Nicholas Taleb, 2012</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3" name="People with net worth &gt; 1 million Euros: 1 in 62.5…"/>
          <p:cNvSpPr txBox="1"/>
          <p:nvPr>
            <p:ph type="body" idx="1"/>
          </p:nvPr>
        </p:nvSpPr>
        <p:spPr>
          <a:xfrm>
            <a:off x="342900" y="2153916"/>
            <a:ext cx="9359901" cy="4777116"/>
          </a:xfrm>
          <a:prstGeom prst="rect">
            <a:avLst/>
          </a:prstGeom>
        </p:spPr>
        <p:txBody>
          <a:bodyPr/>
          <a:lstStyle/>
          <a:p>
            <a:pPr/>
            <a:r>
              <a:t>People with net worth &gt; 1 million Euros: 1 in 62.5</a:t>
            </a:r>
          </a:p>
          <a:p>
            <a:pPr/>
            <a:r>
              <a:t>&gt; 2 million Euros: 1 in 127,000</a:t>
            </a:r>
          </a:p>
          <a:p>
            <a:pPr/>
            <a:r>
              <a:t>&gt; 4 million Euros:  1 in 886,000,000,000,000,000</a:t>
            </a:r>
          </a:p>
          <a:p>
            <a:pPr/>
            <a:r>
              <a:t>&gt; 8 million Euros:  1 in 16,000,000,000,000,000,000,000,000,000,000,000</a:t>
            </a:r>
          </a:p>
          <a:p>
            <a:pPr/>
            <a:r>
              <a:t>&gt; 16 million Euros:  1 in my computer does not handle the calculation</a:t>
            </a:r>
          </a:p>
        </p:txBody>
      </p:sp>
      <p:sp>
        <p:nvSpPr>
          <p:cNvPr id="594" name="Gaussian Wealth Distribution…"/>
          <p:cNvSpPr txBox="1"/>
          <p:nvPr>
            <p:ph type="title"/>
          </p:nvPr>
        </p:nvSpPr>
        <p:spPr>
          <a:xfrm>
            <a:off x="341313" y="1071562"/>
            <a:ext cx="9361486" cy="998847"/>
          </a:xfrm>
          <a:prstGeom prst="rect">
            <a:avLst/>
          </a:prstGeom>
        </p:spPr>
        <p:txBody>
          <a:bodyPr/>
          <a:lstStyle/>
          <a:p>
            <a:pPr/>
            <a:r>
              <a:t>Gaussian Wealth Distribution</a:t>
            </a:r>
          </a:p>
          <a:p>
            <a:pPr>
              <a:defRPr sz="1600"/>
            </a:pPr>
            <a:r>
              <a:t>Nassim Nicholas Taleb, The Black Swan, 2007</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6" name="People with net worth &gt; 1 million Euros: 1 in 62.5…"/>
          <p:cNvSpPr txBox="1"/>
          <p:nvPr>
            <p:ph type="body" idx="1"/>
          </p:nvPr>
        </p:nvSpPr>
        <p:spPr>
          <a:xfrm>
            <a:off x="342900" y="2153916"/>
            <a:ext cx="9359901" cy="4777116"/>
          </a:xfrm>
          <a:prstGeom prst="rect">
            <a:avLst/>
          </a:prstGeom>
        </p:spPr>
        <p:txBody>
          <a:bodyPr/>
          <a:lstStyle/>
          <a:p>
            <a:pPr/>
            <a:r>
              <a:t>People with net worth &gt; 1 million Euros: 1 in 62.5</a:t>
            </a:r>
          </a:p>
          <a:p>
            <a:pPr/>
            <a:r>
              <a:t>&gt; 2 million Euros: 1 in 250</a:t>
            </a:r>
          </a:p>
          <a:p>
            <a:pPr/>
            <a:r>
              <a:t>&gt; 4 million Euros:  1 in 1,000</a:t>
            </a:r>
          </a:p>
          <a:p>
            <a:pPr/>
            <a:r>
              <a:t>&gt; 8 million Euros:  1 in 4,000</a:t>
            </a:r>
          </a:p>
          <a:p>
            <a:pPr/>
            <a:r>
              <a:t>&gt; 16 million Euros:  1 in 16,000</a:t>
            </a:r>
          </a:p>
          <a:p>
            <a:pPr/>
            <a:r>
              <a:t>&gt; 32 million Euros:  1 in 64,000</a:t>
            </a:r>
          </a:p>
        </p:txBody>
      </p:sp>
      <p:sp>
        <p:nvSpPr>
          <p:cNvPr id="597" name="Scalable (Power Law) Wealth Distribution…"/>
          <p:cNvSpPr txBox="1"/>
          <p:nvPr>
            <p:ph type="title"/>
          </p:nvPr>
        </p:nvSpPr>
        <p:spPr>
          <a:xfrm>
            <a:off x="341313" y="1071562"/>
            <a:ext cx="9361486" cy="998847"/>
          </a:xfrm>
          <a:prstGeom prst="rect">
            <a:avLst/>
          </a:prstGeom>
        </p:spPr>
        <p:txBody>
          <a:bodyPr/>
          <a:lstStyle/>
          <a:p>
            <a:pPr defTabSz="853320">
              <a:defRPr sz="3700"/>
            </a:pPr>
            <a:r>
              <a:t>Scalable (Power Law) Wealth Distribution</a:t>
            </a:r>
          </a:p>
          <a:p>
            <a:pPr defTabSz="853320">
              <a:defRPr sz="1600"/>
            </a:pPr>
            <a:r>
              <a:t>Nassim Nicholas Taleb, The Black Swan, 2007</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9" name="The Power of Negative Thinking Atul Gawande, NY Times, May 1, 2007"/>
          <p:cNvSpPr txBox="1"/>
          <p:nvPr>
            <p:ph type="title" idx="4294967295"/>
          </p:nvPr>
        </p:nvSpPr>
        <p:spPr>
          <a:xfrm>
            <a:off x="762422" y="668301"/>
            <a:ext cx="8520856" cy="1253069"/>
          </a:xfrm>
          <a:prstGeom prst="rect">
            <a:avLst/>
          </a:prstGeom>
        </p:spPr>
        <p:txBody>
          <a:bodyPr lIns="50122" tIns="50122" rIns="50122" bIns="50122"/>
          <a:lstStyle/>
          <a:p>
            <a:pPr defTabSz="1002451">
              <a:defRPr b="0" sz="3400">
                <a:solidFill>
                  <a:srgbClr val="000000"/>
                </a:solidFill>
                <a:latin typeface="Times New Roman"/>
                <a:ea typeface="Times New Roman"/>
                <a:cs typeface="Times New Roman"/>
                <a:sym typeface="Times New Roman"/>
              </a:defRPr>
            </a:pPr>
            <a:r>
              <a:t>The Power of Negative Thinking</a:t>
            </a:r>
            <a:br/>
            <a:r>
              <a:rPr sz="2600"/>
              <a:t>Atul Gawande, NY Times, May 1, 2007</a:t>
            </a:r>
          </a:p>
        </p:txBody>
      </p:sp>
      <p:sp>
        <p:nvSpPr>
          <p:cNvPr id="600" name="“They tracked weekly data on injuries and survival rates, and actively looked for failures and how to overcome them.” Learn more from failures than successes…"/>
          <p:cNvSpPr txBox="1"/>
          <p:nvPr>
            <p:ph type="body" idx="4294967295"/>
          </p:nvPr>
        </p:nvSpPr>
        <p:spPr>
          <a:xfrm>
            <a:off x="762422" y="2171980"/>
            <a:ext cx="8520856" cy="4511046"/>
          </a:xfrm>
          <a:prstGeom prst="rect">
            <a:avLst/>
          </a:prstGeom>
        </p:spPr>
        <p:txBody>
          <a:bodyPr lIns="50122" tIns="50122" rIns="50122" bIns="50122"/>
          <a:lstStyle/>
          <a:p>
            <a:pPr marL="367390" indent="-367390" defTabSz="1002451">
              <a:lnSpc>
                <a:spcPct val="100000"/>
              </a:lnSpc>
              <a:spcBef>
                <a:spcPts val="700"/>
              </a:spcBef>
              <a:buFontTx/>
              <a:tabLst/>
              <a:defRPr b="0" sz="3000">
                <a:solidFill>
                  <a:srgbClr val="000000"/>
                </a:solidFill>
                <a:latin typeface="Times New Roman"/>
                <a:ea typeface="Times New Roman"/>
                <a:cs typeface="Times New Roman"/>
                <a:sym typeface="Times New Roman"/>
              </a:defRPr>
            </a:pPr>
            <a:r>
              <a:t>“They tracked weekly data on injuries and survival rates, and actively looked for failures and how to overcome them.” Learn more from failures than successes</a:t>
            </a:r>
          </a:p>
          <a:p>
            <a:pPr lvl="1" marL="766762" indent="-309562" defTabSz="1002451">
              <a:lnSpc>
                <a:spcPct val="100000"/>
              </a:lnSpc>
              <a:spcBef>
                <a:spcPts val="0"/>
              </a:spcBef>
              <a:buFontTx/>
              <a:buChar char="–"/>
              <a:tabLst/>
              <a:defRPr b="0" sz="2600">
                <a:solidFill>
                  <a:srgbClr val="000000"/>
                </a:solidFill>
                <a:latin typeface="Times New Roman"/>
                <a:ea typeface="Times New Roman"/>
                <a:cs typeface="Times New Roman"/>
                <a:sym typeface="Times New Roman"/>
              </a:defRPr>
            </a:pPr>
            <a:r>
              <a:t>Better looking googles</a:t>
            </a:r>
          </a:p>
          <a:p>
            <a:pPr lvl="1" marL="766762" indent="-309562" defTabSz="1002451">
              <a:lnSpc>
                <a:spcPct val="100000"/>
              </a:lnSpc>
              <a:spcBef>
                <a:spcPts val="0"/>
              </a:spcBef>
              <a:buFontTx/>
              <a:buChar char="–"/>
              <a:tabLst/>
              <a:defRPr b="0" sz="2600">
                <a:solidFill>
                  <a:srgbClr val="000000"/>
                </a:solidFill>
                <a:latin typeface="Times New Roman"/>
                <a:ea typeface="Times New Roman"/>
                <a:cs typeface="Times New Roman"/>
                <a:sym typeface="Times New Roman"/>
              </a:defRPr>
            </a:pPr>
            <a:r>
              <a:t>Not wearing Kevlar</a:t>
            </a:r>
          </a:p>
          <a:p>
            <a:pPr lvl="1" marL="766762" indent="-309562" defTabSz="1002451">
              <a:lnSpc>
                <a:spcPct val="100000"/>
              </a:lnSpc>
              <a:spcBef>
                <a:spcPts val="0"/>
              </a:spcBef>
              <a:buFontTx/>
              <a:buChar char="–"/>
              <a:tabLst/>
              <a:defRPr b="0" sz="2600">
                <a:solidFill>
                  <a:srgbClr val="000000"/>
                </a:solidFill>
                <a:latin typeface="Times New Roman"/>
                <a:ea typeface="Times New Roman"/>
                <a:cs typeface="Times New Roman"/>
                <a:sym typeface="Times New Roman"/>
              </a:defRPr>
            </a:pPr>
            <a:r>
              <a:t>Transport problems</a:t>
            </a:r>
          </a:p>
          <a:p>
            <a:pPr marL="367390" indent="-367390" defTabSz="1002451">
              <a:lnSpc>
                <a:spcPct val="100000"/>
              </a:lnSpc>
              <a:spcBef>
                <a:spcPts val="700"/>
              </a:spcBef>
              <a:buFontTx/>
              <a:tabLst/>
              <a:defRPr b="0" sz="3000">
                <a:solidFill>
                  <a:srgbClr val="000000"/>
                </a:solidFill>
                <a:latin typeface="Times New Roman"/>
                <a:ea typeface="Times New Roman"/>
                <a:cs typeface="Times New Roman"/>
                <a:sym typeface="Times New Roman"/>
              </a:defRPr>
            </a:pPr>
            <a:r>
              <a:t>Death rate for American soldiers</a:t>
            </a:r>
          </a:p>
          <a:p>
            <a:pPr lvl="1" marL="766762" indent="-309562" defTabSz="1002451">
              <a:lnSpc>
                <a:spcPct val="100000"/>
              </a:lnSpc>
              <a:spcBef>
                <a:spcPts val="0"/>
              </a:spcBef>
              <a:buFontTx/>
              <a:buChar char="–"/>
              <a:tabLst/>
              <a:defRPr b="0" sz="2600">
                <a:solidFill>
                  <a:srgbClr val="000000"/>
                </a:solidFill>
                <a:latin typeface="Times New Roman"/>
                <a:ea typeface="Times New Roman"/>
                <a:cs typeface="Times New Roman"/>
                <a:sym typeface="Times New Roman"/>
              </a:defRPr>
            </a:pPr>
            <a:r>
              <a:t>First Gulf War:  25%</a:t>
            </a:r>
          </a:p>
          <a:p>
            <a:pPr lvl="1" marL="766762" indent="-309562" defTabSz="1002451">
              <a:lnSpc>
                <a:spcPct val="100000"/>
              </a:lnSpc>
              <a:spcBef>
                <a:spcPts val="0"/>
              </a:spcBef>
              <a:buFontTx/>
              <a:buChar char="–"/>
              <a:tabLst/>
              <a:defRPr b="0" sz="2600">
                <a:solidFill>
                  <a:srgbClr val="000000"/>
                </a:solidFill>
                <a:latin typeface="Times New Roman"/>
                <a:ea typeface="Times New Roman"/>
                <a:cs typeface="Times New Roman"/>
                <a:sym typeface="Times New Roman"/>
              </a:defRPr>
            </a:pPr>
            <a:r>
              <a:t>Iraq:  &lt;10%</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2" name="The Digital Age"/>
          <p:cNvSpPr txBox="1"/>
          <p:nvPr>
            <p:ph type="title" idx="4294967295"/>
          </p:nvPr>
        </p:nvSpPr>
        <p:spPr>
          <a:xfrm>
            <a:off x="762422" y="668301"/>
            <a:ext cx="8520856" cy="1253069"/>
          </a:xfrm>
          <a:prstGeom prst="rect">
            <a:avLst/>
          </a:prstGeom>
        </p:spPr>
        <p:txBody>
          <a:bodyPr lIns="50122" tIns="50122" rIns="50122" bIns="50122"/>
          <a:lstStyle>
            <a:lvl1pPr defTabSz="1002451">
              <a:defRPr b="0" sz="3400">
                <a:solidFill>
                  <a:srgbClr val="000000"/>
                </a:solidFill>
                <a:latin typeface="Times New Roman"/>
                <a:ea typeface="Times New Roman"/>
                <a:cs typeface="Times New Roman"/>
                <a:sym typeface="Times New Roman"/>
              </a:defRPr>
            </a:lvl1pPr>
          </a:lstStyle>
          <a:p>
            <a:pPr/>
            <a:r>
              <a:t>The Digital Age</a:t>
            </a:r>
          </a:p>
        </p:txBody>
      </p:sp>
      <p:sp>
        <p:nvSpPr>
          <p:cNvPr id="603" name="Exponential…"/>
          <p:cNvSpPr txBox="1"/>
          <p:nvPr>
            <p:ph type="body" idx="4294967295"/>
          </p:nvPr>
        </p:nvSpPr>
        <p:spPr>
          <a:xfrm>
            <a:off x="762422" y="2171980"/>
            <a:ext cx="8520856" cy="4511046"/>
          </a:xfrm>
          <a:prstGeom prst="rect">
            <a:avLst/>
          </a:prstGeom>
        </p:spPr>
        <p:txBody>
          <a:bodyPr lIns="50122" tIns="50122" rIns="50122" bIns="50122"/>
          <a:lstStyle/>
          <a:p>
            <a:pPr marL="367390" indent="-367390" defTabSz="1002451">
              <a:lnSpc>
                <a:spcPct val="100000"/>
              </a:lnSpc>
              <a:spcBef>
                <a:spcPts val="700"/>
              </a:spcBef>
              <a:buFontTx/>
              <a:tabLst/>
              <a:defRPr b="0" sz="3000">
                <a:solidFill>
                  <a:srgbClr val="000000"/>
                </a:solidFill>
                <a:latin typeface="Times New Roman"/>
                <a:ea typeface="Times New Roman"/>
                <a:cs typeface="Times New Roman"/>
                <a:sym typeface="Times New Roman"/>
              </a:defRPr>
            </a:pPr>
            <a:r>
              <a:t>Exponential</a:t>
            </a:r>
          </a:p>
          <a:p>
            <a:pPr lvl="1" marL="766762" indent="-309562" defTabSz="1002451">
              <a:lnSpc>
                <a:spcPct val="100000"/>
              </a:lnSpc>
              <a:spcBef>
                <a:spcPts val="0"/>
              </a:spcBef>
              <a:buFontTx/>
              <a:buChar char="–"/>
              <a:tabLst/>
              <a:defRPr b="0" sz="2600">
                <a:solidFill>
                  <a:srgbClr val="000000"/>
                </a:solidFill>
                <a:latin typeface="Times New Roman"/>
                <a:ea typeface="Times New Roman"/>
                <a:cs typeface="Times New Roman"/>
                <a:sym typeface="Times New Roman"/>
              </a:defRPr>
            </a:pPr>
            <a:r>
              <a:t>“The greatest shortcoming of the human race is our inability to understand the exponential function” Albert A. Bartlett</a:t>
            </a:r>
          </a:p>
          <a:p>
            <a:pPr lvl="1" marL="766762" indent="-309562" defTabSz="1002451">
              <a:lnSpc>
                <a:spcPct val="100000"/>
              </a:lnSpc>
              <a:spcBef>
                <a:spcPts val="0"/>
              </a:spcBef>
              <a:buFontTx/>
              <a:buChar char="–"/>
              <a:tabLst/>
              <a:defRPr b="0" sz="2600">
                <a:solidFill>
                  <a:srgbClr val="000000"/>
                </a:solidFill>
                <a:latin typeface="Times New Roman"/>
                <a:ea typeface="Times New Roman"/>
                <a:cs typeface="Times New Roman"/>
                <a:sym typeface="Times New Roman"/>
              </a:defRPr>
            </a:pPr>
            <a:r>
              <a:t>Chess invented in sixth century CE, Gupta Empire</a:t>
            </a:r>
          </a:p>
          <a:p>
            <a:pPr lvl="1" marL="766762" indent="-309562" defTabSz="1002451">
              <a:lnSpc>
                <a:spcPct val="100000"/>
              </a:lnSpc>
              <a:spcBef>
                <a:spcPts val="0"/>
              </a:spcBef>
              <a:buFontTx/>
              <a:buChar char="–"/>
              <a:tabLst/>
              <a:defRPr b="0" sz="2600">
                <a:solidFill>
                  <a:srgbClr val="000000"/>
                </a:solidFill>
                <a:latin typeface="Times New Roman"/>
                <a:ea typeface="Times New Roman"/>
                <a:cs typeface="Times New Roman"/>
                <a:sym typeface="Times New Roman"/>
              </a:defRPr>
            </a:pPr>
            <a:r>
              <a:t>“Place one single grain of rice on first square of the board, two on the second, four on the third, and so on”</a:t>
            </a:r>
          </a:p>
          <a:p>
            <a:pPr lvl="1" marL="766762" indent="-309562" defTabSz="1002451">
              <a:lnSpc>
                <a:spcPct val="100000"/>
              </a:lnSpc>
              <a:spcBef>
                <a:spcPts val="0"/>
              </a:spcBef>
              <a:buFontTx/>
              <a:buChar char="–"/>
              <a:tabLst/>
              <a:defRPr b="0" sz="2600">
                <a:solidFill>
                  <a:srgbClr val="000000"/>
                </a:solidFill>
                <a:latin typeface="Times New Roman"/>
                <a:ea typeface="Times New Roman"/>
                <a:cs typeface="Times New Roman"/>
                <a:sym typeface="Times New Roman"/>
              </a:defRPr>
            </a:pPr>
            <a:r>
              <a:t>18 quintillion grains of rice; taller than Mt. Everest</a:t>
            </a:r>
          </a:p>
          <a:p>
            <a:pPr lvl="1" marL="766762" indent="-309562" defTabSz="1002451">
              <a:lnSpc>
                <a:spcPct val="100000"/>
              </a:lnSpc>
              <a:spcBef>
                <a:spcPts val="0"/>
              </a:spcBef>
              <a:buFontTx/>
              <a:buChar char="–"/>
              <a:tabLst/>
              <a:defRPr b="0" sz="2600">
                <a:solidFill>
                  <a:srgbClr val="000000"/>
                </a:solidFill>
                <a:latin typeface="Times New Roman"/>
                <a:ea typeface="Times New Roman"/>
                <a:cs typeface="Times New Roman"/>
                <a:sym typeface="Times New Roman"/>
              </a:defRPr>
            </a:pPr>
            <a:r>
              <a:t>Numbers so big they are inconceivable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 name="“The set of negative and positive psychological responses — cognitive, emotional, and behavioral — provoked by the conscious awareness of ignorance about particular aspects of the world”"/>
          <p:cNvSpPr txBox="1"/>
          <p:nvPr>
            <p:ph type="body" idx="1"/>
          </p:nvPr>
        </p:nvSpPr>
        <p:spPr>
          <a:xfrm>
            <a:off x="342900" y="2493167"/>
            <a:ext cx="9359901" cy="4437863"/>
          </a:xfrm>
          <a:prstGeom prst="rect">
            <a:avLst/>
          </a:prstGeom>
        </p:spPr>
        <p:txBody>
          <a:bodyPr/>
          <a:lstStyle/>
          <a:p>
            <a:pPr/>
            <a:r>
              <a:t>“The set of negative and positive psychological responses — cognitive, emotional, and behavioral — provoked by the conscious awareness of ignorance about particular aspects of the world”</a:t>
            </a:r>
          </a:p>
        </p:txBody>
      </p:sp>
      <p:sp>
        <p:nvSpPr>
          <p:cNvPr id="392" name="Tolerance of Uncertainty…"/>
          <p:cNvSpPr txBox="1"/>
          <p:nvPr>
            <p:ph type="title"/>
          </p:nvPr>
        </p:nvSpPr>
        <p:spPr>
          <a:xfrm>
            <a:off x="339457" y="1187250"/>
            <a:ext cx="9361486" cy="998850"/>
          </a:xfrm>
          <a:prstGeom prst="rect">
            <a:avLst/>
          </a:prstGeom>
        </p:spPr>
        <p:txBody>
          <a:bodyPr/>
          <a:lstStyle/>
          <a:p>
            <a:pPr defTabSz="983828">
              <a:defRPr sz="4600"/>
            </a:pPr>
            <a:r>
              <a:t>Tolerance of Uncertainty</a:t>
            </a:r>
          </a:p>
          <a:p>
            <a:pPr defTabSz="983828">
              <a:defRPr sz="1900"/>
            </a:pPr>
            <a:r>
              <a:t>https://www.sciencedirect.com/science/article/pii/S0277953617301703</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5" name="Tacit Knowledge"/>
          <p:cNvSpPr txBox="1"/>
          <p:nvPr>
            <p:ph type="title" idx="4294967295"/>
          </p:nvPr>
        </p:nvSpPr>
        <p:spPr>
          <a:xfrm>
            <a:off x="762422" y="668301"/>
            <a:ext cx="8520856" cy="1253069"/>
          </a:xfrm>
          <a:prstGeom prst="rect">
            <a:avLst/>
          </a:prstGeom>
        </p:spPr>
        <p:txBody>
          <a:bodyPr lIns="50122" tIns="50122" rIns="50122" bIns="50122"/>
          <a:lstStyle>
            <a:lvl1pPr defTabSz="1002451">
              <a:defRPr b="0" sz="4800">
                <a:solidFill>
                  <a:srgbClr val="000000"/>
                </a:solidFill>
                <a:latin typeface="Times New Roman"/>
                <a:ea typeface="Times New Roman"/>
                <a:cs typeface="Times New Roman"/>
                <a:sym typeface="Times New Roman"/>
              </a:defRPr>
            </a:lvl1pPr>
          </a:lstStyle>
          <a:p>
            <a:pPr/>
            <a:r>
              <a:t>Tacit Knowledge</a:t>
            </a:r>
          </a:p>
        </p:txBody>
      </p:sp>
      <p:sp>
        <p:nvSpPr>
          <p:cNvPr id="606" name="“Involves things like knowing how to manage yourself and others, and how to navigate complicated social situations.”  Richard Wagner…"/>
          <p:cNvSpPr txBox="1"/>
          <p:nvPr>
            <p:ph type="body" idx="4294967295"/>
          </p:nvPr>
        </p:nvSpPr>
        <p:spPr>
          <a:xfrm>
            <a:off x="762422" y="2171980"/>
            <a:ext cx="8520856" cy="4511046"/>
          </a:xfrm>
          <a:prstGeom prst="rect">
            <a:avLst/>
          </a:prstGeom>
        </p:spPr>
        <p:txBody>
          <a:bodyPr lIns="50122" tIns="50122" rIns="50122" bIns="50122"/>
          <a:lstStyle/>
          <a:p>
            <a:pPr marL="349023" indent="-349023" defTabSz="952328">
              <a:lnSpc>
                <a:spcPct val="90000"/>
              </a:lnSpc>
              <a:spcBef>
                <a:spcPts val="600"/>
              </a:spcBef>
              <a:buFontTx/>
              <a:tabLst/>
              <a:defRPr b="0">
                <a:solidFill>
                  <a:srgbClr val="000000"/>
                </a:solidFill>
                <a:latin typeface="Times New Roman"/>
                <a:ea typeface="Times New Roman"/>
                <a:cs typeface="Times New Roman"/>
                <a:sym typeface="Times New Roman"/>
              </a:defRPr>
            </a:pPr>
            <a:r>
              <a:t>“Involves things like knowing how to manage yourself and others, and how to navigate complicated social situations.”  Richard Wagner</a:t>
            </a:r>
          </a:p>
          <a:p>
            <a:pPr marL="349023" indent="-349023" defTabSz="952328">
              <a:lnSpc>
                <a:spcPct val="90000"/>
              </a:lnSpc>
              <a:spcBef>
                <a:spcPts val="600"/>
              </a:spcBef>
              <a:buFontTx/>
              <a:tabLst/>
              <a:defRPr b="0">
                <a:solidFill>
                  <a:srgbClr val="000000"/>
                </a:solidFill>
                <a:latin typeface="Times New Roman"/>
                <a:ea typeface="Times New Roman"/>
                <a:cs typeface="Times New Roman"/>
                <a:sym typeface="Times New Roman"/>
              </a:defRPr>
            </a:pPr>
            <a:r>
              <a:t>Knowledge that cannot be easily summarized or conveyed; specific to a place or job or experience; the person closer to problem should solve problem    Friedrich Hayek</a:t>
            </a:r>
          </a:p>
          <a:p>
            <a:pPr marL="349023" indent="-349023" defTabSz="952328">
              <a:lnSpc>
                <a:spcPct val="90000"/>
              </a:lnSpc>
              <a:spcBef>
                <a:spcPts val="600"/>
              </a:spcBef>
              <a:buFontTx/>
              <a:tabLst/>
              <a:defRPr b="0">
                <a:solidFill>
                  <a:srgbClr val="000000"/>
                </a:solidFill>
                <a:latin typeface="Times New Roman"/>
                <a:ea typeface="Times New Roman"/>
                <a:cs typeface="Times New Roman"/>
                <a:sym typeface="Times New Roman"/>
              </a:defRPr>
            </a:pPr>
            <a:r>
              <a:t>Fuzzy stuff around the edges – context, background, history, common knowledge. Xerox repair coffee breaks</a:t>
            </a:r>
          </a:p>
          <a:p>
            <a:pPr marL="357124" indent="-357124" defTabSz="952328">
              <a:lnSpc>
                <a:spcPct val="90000"/>
              </a:lnSpc>
              <a:spcBef>
                <a:spcPts val="600"/>
              </a:spcBef>
              <a:buSzTx/>
              <a:buNone/>
              <a:tabLst/>
              <a:defRPr b="0">
                <a:solidFill>
                  <a:srgbClr val="000000"/>
                </a:solidFill>
                <a:latin typeface="Times New Roman"/>
                <a:ea typeface="Times New Roman"/>
                <a:cs typeface="Times New Roman"/>
                <a:sym typeface="Times New Roman"/>
              </a:defRPr>
            </a:pPr>
            <a:r>
              <a:t>    Brown &amp; Duguid</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8" name="Body"/>
          <p:cNvSpPr txBox="1"/>
          <p:nvPr>
            <p:ph type="body" idx="1"/>
          </p:nvPr>
        </p:nvSpPr>
        <p:spPr>
          <a:xfrm>
            <a:off x="352759" y="2157301"/>
            <a:ext cx="9340182" cy="4767046"/>
          </a:xfrm>
          <a:prstGeom prst="rect">
            <a:avLst/>
          </a:prstGeom>
        </p:spPr>
        <p:txBody>
          <a:bodyPr/>
          <a:lstStyle/>
          <a:p>
            <a:pPr/>
          </a:p>
        </p:txBody>
      </p:sp>
      <p:sp>
        <p:nvSpPr>
          <p:cNvPr id="609" name="Title"/>
          <p:cNvSpPr txBox="1"/>
          <p:nvPr>
            <p:ph type="title"/>
          </p:nvPr>
        </p:nvSpPr>
        <p:spPr>
          <a:xfrm>
            <a:off x="351175" y="1077223"/>
            <a:ext cx="9341765" cy="996742"/>
          </a:xfrm>
          <a:prstGeom prst="rect">
            <a:avLst/>
          </a:prstGeom>
        </p:spPr>
        <p:txBody>
          <a:bodyPr/>
          <a:lstStyle/>
          <a:p>
            <a:pPr/>
          </a:p>
        </p:txBody>
      </p:sp>
      <p:pic>
        <p:nvPicPr>
          <p:cNvPr id="610" name="Screen Shot 2018-04-20 at 6.46.59 AM.png" descr="Screen Shot 2018-04-20 at 6.46.59 AM.png"/>
          <p:cNvPicPr>
            <a:picLocks noChangeAspect="1"/>
          </p:cNvPicPr>
          <p:nvPr/>
        </p:nvPicPr>
        <p:blipFill>
          <a:blip r:embed="rId2">
            <a:extLst/>
          </a:blip>
          <a:stretch>
            <a:fillRect/>
          </a:stretch>
        </p:blipFill>
        <p:spPr>
          <a:xfrm>
            <a:off x="1604762" y="1594177"/>
            <a:ext cx="6836176" cy="4330047"/>
          </a:xfrm>
          <a:prstGeom prst="rect">
            <a:avLst/>
          </a:prstGeom>
          <a:ln w="12700">
            <a:miter lim="400000"/>
          </a:ln>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2" name="The rejection of the Gaussian paradigm is sufficient to reject the usual vision of the world…"/>
          <p:cNvSpPr txBox="1"/>
          <p:nvPr>
            <p:ph type="body" idx="1"/>
          </p:nvPr>
        </p:nvSpPr>
        <p:spPr>
          <a:xfrm>
            <a:off x="342900" y="2153916"/>
            <a:ext cx="9359901" cy="4777116"/>
          </a:xfrm>
          <a:prstGeom prst="rect">
            <a:avLst/>
          </a:prstGeom>
        </p:spPr>
        <p:txBody>
          <a:bodyPr/>
          <a:lstStyle/>
          <a:p>
            <a:pPr/>
            <a:r>
              <a:t>The rejection of the Gaussian paradigm is sufficient to reject the usual vision of the world</a:t>
            </a:r>
          </a:p>
          <a:p>
            <a:pPr/>
            <a:r>
              <a:t>The Gaussian-bell curve estimates face a headwind that makes probabilities drop at a faster and faster rate as you move away from the mean</a:t>
            </a:r>
          </a:p>
          <a:p>
            <a:pPr/>
            <a:r>
              <a:t>Scalable (Power Law) estimates do not have such a restriction</a:t>
            </a:r>
          </a:p>
          <a:p>
            <a:pPr/>
            <a:r>
              <a:t>Mathematics do not perfectly represent the world and reality; they are approximations</a:t>
            </a:r>
          </a:p>
        </p:txBody>
      </p:sp>
      <p:sp>
        <p:nvSpPr>
          <p:cNvPr id="613" name="Scalable (Power Law) vs. Gaussian…"/>
          <p:cNvSpPr txBox="1"/>
          <p:nvPr>
            <p:ph type="title"/>
          </p:nvPr>
        </p:nvSpPr>
        <p:spPr>
          <a:xfrm>
            <a:off x="341313" y="1071562"/>
            <a:ext cx="9361486" cy="998847"/>
          </a:xfrm>
          <a:prstGeom prst="rect">
            <a:avLst/>
          </a:prstGeom>
        </p:spPr>
        <p:txBody>
          <a:bodyPr/>
          <a:lstStyle/>
          <a:p>
            <a:pPr defTabSz="682657">
              <a:defRPr sz="3600"/>
            </a:pPr>
            <a:r>
              <a:t>Scalable (Power Law) vs. Gaussian</a:t>
            </a:r>
          </a:p>
          <a:p>
            <a:pPr defTabSz="682657">
              <a:defRPr sz="2900"/>
            </a:pPr>
            <a:r>
              <a:t>  </a:t>
            </a:r>
            <a:r>
              <a:rPr sz="1200"/>
              <a:t>Nassim</a:t>
            </a:r>
            <a:r>
              <a:t> </a:t>
            </a:r>
            <a:r>
              <a:rPr sz="1200"/>
              <a:t>Nicholas Taleb, The Black Swan, 2007</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5" name="Body"/>
          <p:cNvSpPr txBox="1"/>
          <p:nvPr>
            <p:ph type="body" idx="1"/>
          </p:nvPr>
        </p:nvSpPr>
        <p:spPr>
          <a:xfrm>
            <a:off x="352759" y="2157301"/>
            <a:ext cx="9340182" cy="4767046"/>
          </a:xfrm>
          <a:prstGeom prst="rect">
            <a:avLst/>
          </a:prstGeom>
        </p:spPr>
        <p:txBody>
          <a:bodyPr/>
          <a:lstStyle/>
          <a:p>
            <a:pPr/>
          </a:p>
        </p:txBody>
      </p:sp>
      <p:sp>
        <p:nvSpPr>
          <p:cNvPr id="616" name="Title"/>
          <p:cNvSpPr txBox="1"/>
          <p:nvPr>
            <p:ph type="title"/>
          </p:nvPr>
        </p:nvSpPr>
        <p:spPr>
          <a:xfrm>
            <a:off x="351175" y="1077223"/>
            <a:ext cx="9341765" cy="996742"/>
          </a:xfrm>
          <a:prstGeom prst="rect">
            <a:avLst/>
          </a:prstGeom>
        </p:spPr>
        <p:txBody>
          <a:bodyPr/>
          <a:lstStyle/>
          <a:p>
            <a:pPr/>
          </a:p>
        </p:txBody>
      </p:sp>
      <p:pic>
        <p:nvPicPr>
          <p:cNvPr id="617" name="Screen Shot 2018-04-20 at 11.18.48 AM.png" descr="Screen Shot 2018-04-20 at 11.18.48 AM.png"/>
          <p:cNvPicPr>
            <a:picLocks noChangeAspect="1"/>
          </p:cNvPicPr>
          <p:nvPr/>
        </p:nvPicPr>
        <p:blipFill>
          <a:blip r:embed="rId2">
            <a:extLst/>
          </a:blip>
          <a:stretch>
            <a:fillRect/>
          </a:stretch>
        </p:blipFill>
        <p:spPr>
          <a:xfrm>
            <a:off x="2419255" y="556917"/>
            <a:ext cx="5207190" cy="6404567"/>
          </a:xfrm>
          <a:prstGeom prst="rect">
            <a:avLst/>
          </a:prstGeom>
          <a:ln w="12700">
            <a:miter lim="400000"/>
          </a:ln>
        </p:spPr>
      </p:pic>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9" name="Linear vs. Nonlinear"/>
          <p:cNvSpPr txBox="1"/>
          <p:nvPr>
            <p:ph type="title" idx="4294967295"/>
          </p:nvPr>
        </p:nvSpPr>
        <p:spPr>
          <a:xfrm>
            <a:off x="-3672619" y="581717"/>
            <a:ext cx="16348431" cy="1253069"/>
          </a:xfrm>
          <a:prstGeom prst="rect">
            <a:avLst/>
          </a:prstGeom>
        </p:spPr>
        <p:txBody>
          <a:bodyPr lIns="50122" tIns="50122" rIns="50122" bIns="50122"/>
          <a:lstStyle>
            <a:lvl1pPr defTabSz="1002451">
              <a:defRPr b="0" sz="4800">
                <a:solidFill>
                  <a:srgbClr val="000000"/>
                </a:solidFill>
                <a:latin typeface="Times New Roman"/>
                <a:ea typeface="Times New Roman"/>
                <a:cs typeface="Times New Roman"/>
                <a:sym typeface="Times New Roman"/>
              </a:defRPr>
            </a:lvl1pPr>
          </a:lstStyle>
          <a:p>
            <a:pPr/>
            <a:r>
              <a:t>Linear vs. Nonlinear</a:t>
            </a:r>
          </a:p>
        </p:txBody>
      </p:sp>
      <p:sp>
        <p:nvSpPr>
          <p:cNvPr id="620" name="Linear differential equations are modular: whole is exactly equal to sum of the parts. Incapable of modeling, representing rich complex behavior.…"/>
          <p:cNvSpPr txBox="1"/>
          <p:nvPr>
            <p:ph type="body" idx="4294967295"/>
          </p:nvPr>
        </p:nvSpPr>
        <p:spPr>
          <a:xfrm>
            <a:off x="579633" y="2171980"/>
            <a:ext cx="8520856" cy="4511046"/>
          </a:xfrm>
          <a:prstGeom prst="rect">
            <a:avLst/>
          </a:prstGeom>
        </p:spPr>
        <p:txBody>
          <a:bodyPr lIns="50122" tIns="50122" rIns="50122" bIns="50122"/>
          <a:lstStyle/>
          <a:p>
            <a:pPr marL="357044" indent="-357044" defTabSz="982403">
              <a:lnSpc>
                <a:spcPct val="90000"/>
              </a:lnSpc>
              <a:spcBef>
                <a:spcPts val="800"/>
              </a:spcBef>
              <a:buFontTx/>
              <a:tabLst/>
              <a:defRPr b="0" sz="3300">
                <a:solidFill>
                  <a:srgbClr val="000000"/>
                </a:solidFill>
                <a:latin typeface="Times New Roman"/>
                <a:ea typeface="Times New Roman"/>
                <a:cs typeface="Times New Roman"/>
                <a:sym typeface="Times New Roman"/>
              </a:defRPr>
            </a:pPr>
            <a:r>
              <a:t>Linear differential equations are modular: whole is exactly equal to sum of the parts. Incapable of modeling, representing rich complex behavior.</a:t>
            </a:r>
          </a:p>
          <a:p>
            <a:pPr marL="357044" indent="-357044" defTabSz="982403">
              <a:lnSpc>
                <a:spcPct val="90000"/>
              </a:lnSpc>
              <a:spcBef>
                <a:spcPts val="800"/>
              </a:spcBef>
              <a:buFontTx/>
              <a:tabLst/>
              <a:defRPr b="0" sz="3300">
                <a:solidFill>
                  <a:srgbClr val="000000"/>
                </a:solidFill>
                <a:latin typeface="Times New Roman"/>
                <a:ea typeface="Times New Roman"/>
                <a:cs typeface="Times New Roman"/>
                <a:sym typeface="Times New Roman"/>
              </a:defRPr>
            </a:pPr>
            <a:r>
              <a:t>Nonlinear differential equations reflect competition or cooperation: whole is different from the sum of the parts. Capable of modeling rich, complex, chaotic behavior like life </a:t>
            </a:r>
          </a:p>
          <a:p>
            <a:pPr marL="357044" indent="-357044" defTabSz="982403">
              <a:lnSpc>
                <a:spcPct val="90000"/>
              </a:lnSpc>
              <a:spcBef>
                <a:spcPts val="800"/>
              </a:spcBef>
              <a:buFontTx/>
              <a:tabLst/>
              <a:defRPr b="0" sz="3300">
                <a:solidFill>
                  <a:srgbClr val="000000"/>
                </a:solidFill>
                <a:latin typeface="Times New Roman"/>
                <a:ea typeface="Times New Roman"/>
                <a:cs typeface="Times New Roman"/>
                <a:sym typeface="Times New Roman"/>
              </a:defRPr>
            </a:pPr>
            <a:r>
              <a:t>Combination therapy for AIDS (3 drugs).</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2" name="Predictions do not work in Black Swan rare event disasters domains…"/>
          <p:cNvSpPr txBox="1"/>
          <p:nvPr>
            <p:ph type="body" idx="1"/>
          </p:nvPr>
        </p:nvSpPr>
        <p:spPr>
          <a:xfrm>
            <a:off x="342898" y="2163102"/>
            <a:ext cx="9359904" cy="4777112"/>
          </a:xfrm>
          <a:prstGeom prst="rect">
            <a:avLst/>
          </a:prstGeom>
        </p:spPr>
        <p:txBody>
          <a:bodyPr/>
          <a:lstStyle/>
          <a:p>
            <a:pPr marL="324611" indent="-324611" defTabSz="712773">
              <a:spcBef>
                <a:spcPts val="1200"/>
              </a:spcBef>
              <a:tabLst>
                <a:tab pos="6629400" algn="r"/>
              </a:tabLst>
              <a:defRPr sz="1900"/>
            </a:pPr>
            <a:r>
              <a:t>Predictions do not work in Black Swan rare event disasters domains </a:t>
            </a:r>
          </a:p>
          <a:p>
            <a:pPr marL="324611" indent="-324611" defTabSz="712773">
              <a:spcBef>
                <a:spcPts val="1200"/>
              </a:spcBef>
              <a:tabLst>
                <a:tab pos="6629400" algn="r"/>
              </a:tabLst>
              <a:defRPr sz="1900"/>
            </a:pPr>
            <a:r>
              <a:t>Can still make money predicting that some people will go bust because they ignore possible rare event because they use the wrong math equation</a:t>
            </a:r>
          </a:p>
          <a:p>
            <a:pPr marL="324611" indent="-324611" defTabSz="712773">
              <a:spcBef>
                <a:spcPts val="1200"/>
              </a:spcBef>
              <a:tabLst>
                <a:tab pos="6629400" algn="r"/>
              </a:tabLst>
              <a:defRPr sz="1900"/>
            </a:pPr>
            <a:r>
              <a:t>Focus on exposure to failures &amp; what you don’t know, not what you know</a:t>
            </a:r>
          </a:p>
          <a:p>
            <a:pPr marL="324611" indent="-324611" defTabSz="712773">
              <a:spcBef>
                <a:spcPts val="1200"/>
              </a:spcBef>
              <a:tabLst>
                <a:tab pos="6629400" algn="r"/>
              </a:tabLst>
              <a:defRPr sz="1900"/>
            </a:pPr>
            <a:r>
              <a:t>A limit to knowledge that can never be reached no matter how sophisticated statistical and risk management science become</a:t>
            </a:r>
          </a:p>
          <a:p>
            <a:pPr marL="324611" indent="-324611" defTabSz="712773">
              <a:spcBef>
                <a:spcPts val="1200"/>
              </a:spcBef>
              <a:tabLst>
                <a:tab pos="6629400" algn="r"/>
              </a:tabLst>
              <a:defRPr sz="1900"/>
            </a:pPr>
            <a:r>
              <a:t>Asymmetry between effects of good and bad (risk aversion)</a:t>
            </a:r>
          </a:p>
          <a:p>
            <a:pPr marL="324611" indent="-324611" defTabSz="712773">
              <a:spcBef>
                <a:spcPts val="1200"/>
              </a:spcBef>
              <a:tabLst>
                <a:tab pos="6629400" algn="r"/>
              </a:tabLst>
              <a:defRPr sz="1900"/>
            </a:pPr>
            <a:r>
              <a:t>“An intelligent life is all about emotional positioning to eliminate the sting of harm…which is done by mentally writing off belongings so one does not feel any pain from losses.  The volatility of the world no longer affects you negatively.”  Read Seneca, Zeno of Citium, Epictetus, Marcus Aurelius</a:t>
            </a:r>
          </a:p>
        </p:txBody>
      </p:sp>
      <p:sp>
        <p:nvSpPr>
          <p:cNvPr id="623" name="Antifragile: How to Live in a World We Don’t Understand…"/>
          <p:cNvSpPr txBox="1"/>
          <p:nvPr>
            <p:ph type="title"/>
          </p:nvPr>
        </p:nvSpPr>
        <p:spPr>
          <a:xfrm>
            <a:off x="341313" y="1071562"/>
            <a:ext cx="9361486" cy="998847"/>
          </a:xfrm>
          <a:prstGeom prst="rect">
            <a:avLst/>
          </a:prstGeom>
        </p:spPr>
        <p:txBody>
          <a:bodyPr/>
          <a:lstStyle/>
          <a:p>
            <a:pPr>
              <a:defRPr sz="2700"/>
            </a:pPr>
            <a:r>
              <a:t>Antifragile: How to Live in a World We Don’t Understand</a:t>
            </a:r>
          </a:p>
          <a:p>
            <a:pPr>
              <a:defRPr sz="1900"/>
            </a:pPr>
            <a:r>
              <a:t>Nassim Nicholas Taleb, 2012</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5" name="“We are quick to forget that just being alive is an extraordinary piece of good luck, a remote event, a chance occurrence of monstrous proportions.  Imagine a speck of dust next to a planet a billions times the size of the earth.  The speck of dust represents the odds in favor of your being born; the huge planet would be the odds against it….remember that you are a Black Swan.”"/>
          <p:cNvSpPr txBox="1"/>
          <p:nvPr>
            <p:ph type="body" idx="1"/>
          </p:nvPr>
        </p:nvSpPr>
        <p:spPr>
          <a:xfrm>
            <a:off x="342900" y="2495487"/>
            <a:ext cx="9359901" cy="4435543"/>
          </a:xfrm>
          <a:prstGeom prst="rect">
            <a:avLst/>
          </a:prstGeom>
        </p:spPr>
        <p:txBody>
          <a:bodyPr/>
          <a:lstStyle/>
          <a:p>
            <a:pPr/>
            <a:r>
              <a:t>“We are quick to forget that just being alive is an extraordinary piece of good luck, a remote event, a chance occurrence of monstrous proportions.  Imagine a speck of dust next to a planet a billions times the size of the earth.  The speck of dust represents the odds in favor of your being born; the huge planet would be the odds against it….remember that you are a Black Swan.”</a:t>
            </a:r>
          </a:p>
        </p:txBody>
      </p:sp>
      <p:sp>
        <p:nvSpPr>
          <p:cNvPr id="626" name="The Black Swan…"/>
          <p:cNvSpPr txBox="1"/>
          <p:nvPr>
            <p:ph type="title"/>
          </p:nvPr>
        </p:nvSpPr>
        <p:spPr>
          <a:xfrm>
            <a:off x="341313" y="1071562"/>
            <a:ext cx="9361486" cy="1116853"/>
          </a:xfrm>
          <a:prstGeom prst="rect">
            <a:avLst/>
          </a:prstGeom>
        </p:spPr>
        <p:txBody>
          <a:bodyPr/>
          <a:lstStyle/>
          <a:p>
            <a:pPr/>
            <a:r>
              <a:t>The Black Swan</a:t>
            </a:r>
          </a:p>
          <a:p>
            <a:pPr>
              <a:defRPr sz="1900"/>
            </a:pPr>
            <a:r>
              <a:t>Nassim Nicholas Taleb, 2007</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8" name="January 1991 attacks Iraq to restitute Kuwait…"/>
          <p:cNvSpPr txBox="1"/>
          <p:nvPr>
            <p:ph type="body" idx="1"/>
          </p:nvPr>
        </p:nvSpPr>
        <p:spPr>
          <a:xfrm>
            <a:off x="342900" y="2153916"/>
            <a:ext cx="9359901" cy="4777116"/>
          </a:xfrm>
          <a:prstGeom prst="rect">
            <a:avLst/>
          </a:prstGeom>
        </p:spPr>
        <p:txBody>
          <a:bodyPr/>
          <a:lstStyle/>
          <a:p>
            <a:pPr/>
            <a:r>
              <a:t>January 1991 attacks Iraq to restitute Kuwait</a:t>
            </a:r>
          </a:p>
          <a:p>
            <a:pPr/>
            <a:r>
              <a:t>Every analyst predicted rise in oil price if war</a:t>
            </a:r>
          </a:p>
          <a:p>
            <a:pPr/>
            <a:r>
              <a:t>Trader did not take for granted that a scheduled war would cause rise in price of oil</a:t>
            </a:r>
          </a:p>
          <a:p>
            <a:pPr/>
            <a:r>
              <a:t>He bet against the rise in price of oil</a:t>
            </a:r>
          </a:p>
          <a:p>
            <a:pPr/>
            <a:r>
              <a:t>$300,000 investment became $18 million</a:t>
            </a:r>
          </a:p>
          <a:p>
            <a:pPr/>
            <a:r>
              <a:t>In complex situations it is hard to ascertain what causes what </a:t>
            </a:r>
          </a:p>
        </p:txBody>
      </p:sp>
      <p:sp>
        <p:nvSpPr>
          <p:cNvPr id="629" name="Antifragile: How to Live in a World We Don’t Understand…"/>
          <p:cNvSpPr txBox="1"/>
          <p:nvPr>
            <p:ph type="title"/>
          </p:nvPr>
        </p:nvSpPr>
        <p:spPr>
          <a:xfrm>
            <a:off x="341313" y="1071562"/>
            <a:ext cx="9361486" cy="998847"/>
          </a:xfrm>
          <a:prstGeom prst="rect">
            <a:avLst/>
          </a:prstGeom>
        </p:spPr>
        <p:txBody>
          <a:bodyPr/>
          <a:lstStyle/>
          <a:p>
            <a:pPr>
              <a:defRPr sz="2700"/>
            </a:pPr>
            <a:r>
              <a:t>Antifragile: How to Live in a World We Don’t Understand</a:t>
            </a:r>
          </a:p>
          <a:p>
            <a:pPr>
              <a:defRPr sz="1900"/>
            </a:pPr>
            <a:r>
              <a:t>Nassim Nicholas Taleb, 2012</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1" name="Antifragile: some things benefit from volatility, randomness, disorder, stressors, risk, and uncertainty…"/>
          <p:cNvSpPr txBox="1"/>
          <p:nvPr>
            <p:ph type="body" idx="1"/>
          </p:nvPr>
        </p:nvSpPr>
        <p:spPr>
          <a:xfrm>
            <a:off x="342900" y="2153916"/>
            <a:ext cx="9359901" cy="4777116"/>
          </a:xfrm>
          <a:prstGeom prst="rect">
            <a:avLst/>
          </a:prstGeom>
        </p:spPr>
        <p:txBody>
          <a:bodyPr/>
          <a:lstStyle/>
          <a:p>
            <a:pPr marL="379474" indent="-379474" defTabSz="833243">
              <a:spcBef>
                <a:spcPts val="1400"/>
              </a:spcBef>
              <a:tabLst>
                <a:tab pos="7747000" algn="r"/>
              </a:tabLst>
              <a:defRPr sz="2300"/>
            </a:pPr>
            <a:r>
              <a:t>Antifragile: some things benefit from volatility, randomness, disorder, stressors, risk, and uncertainty</a:t>
            </a:r>
          </a:p>
          <a:p>
            <a:pPr marL="379474" indent="-379474" defTabSz="833243">
              <a:spcBef>
                <a:spcPts val="1400"/>
              </a:spcBef>
              <a:tabLst>
                <a:tab pos="7747000" algn="r"/>
              </a:tabLst>
              <a:defRPr sz="2300"/>
            </a:pPr>
            <a:r>
              <a:t>Antifragility allows us to deal with the unknown, to do things without understanding them by using heuristics</a:t>
            </a:r>
          </a:p>
          <a:p>
            <a:pPr marL="379474" indent="-379474" defTabSz="833243">
              <a:spcBef>
                <a:spcPts val="1400"/>
              </a:spcBef>
              <a:tabLst>
                <a:tab pos="7747000" algn="r"/>
              </a:tabLst>
              <a:defRPr sz="2300"/>
            </a:pPr>
            <a:r>
              <a:t>Human beings are better at doing things than we are at thinking (techne &gt; episteme); Academy favors episteme &gt; techne. </a:t>
            </a:r>
          </a:p>
          <a:p>
            <a:pPr marL="379474" indent="-379474" defTabSz="833243">
              <a:spcBef>
                <a:spcPts val="1400"/>
              </a:spcBef>
              <a:tabLst>
                <a:tab pos="7747000" algn="r"/>
              </a:tabLst>
              <a:defRPr sz="2300"/>
            </a:pPr>
            <a:r>
              <a:t>Jet engines were developed by tinkering engineers without understanding of how they works rather than by physicists applying a scientific theory.  Text books are wrong.</a:t>
            </a:r>
          </a:p>
          <a:p>
            <a:pPr marL="379474" indent="-379474" defTabSz="833243">
              <a:spcBef>
                <a:spcPts val="1400"/>
              </a:spcBef>
              <a:tabLst>
                <a:tab pos="7747000" algn="r"/>
              </a:tabLst>
              <a:defRPr sz="2300"/>
            </a:pPr>
            <a:r>
              <a:t>Most innovations do not result from applying theory to practice</a:t>
            </a:r>
          </a:p>
        </p:txBody>
      </p:sp>
      <p:sp>
        <p:nvSpPr>
          <p:cNvPr id="632" name="Antifragile: How to Live in a World We Don’t Understand…"/>
          <p:cNvSpPr txBox="1"/>
          <p:nvPr>
            <p:ph type="title"/>
          </p:nvPr>
        </p:nvSpPr>
        <p:spPr>
          <a:xfrm>
            <a:off x="341313" y="1071562"/>
            <a:ext cx="9361486" cy="998847"/>
          </a:xfrm>
          <a:prstGeom prst="rect">
            <a:avLst/>
          </a:prstGeom>
        </p:spPr>
        <p:txBody>
          <a:bodyPr/>
          <a:lstStyle/>
          <a:p>
            <a:pPr>
              <a:defRPr sz="2700"/>
            </a:pPr>
            <a:r>
              <a:t>Antifragile: How to Live in a World We Don’t Understand</a:t>
            </a:r>
          </a:p>
          <a:p>
            <a:pPr>
              <a:defRPr sz="1900"/>
            </a:pPr>
            <a:r>
              <a:t>Nassim Nicholas Taleb, 2012</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4" name="Guide to nonpredictive decision making during times of uncertainty…"/>
          <p:cNvSpPr txBox="1"/>
          <p:nvPr>
            <p:ph type="body" idx="1"/>
          </p:nvPr>
        </p:nvSpPr>
        <p:spPr>
          <a:xfrm>
            <a:off x="342900" y="2153916"/>
            <a:ext cx="9359901" cy="4777116"/>
          </a:xfrm>
          <a:prstGeom prst="rect">
            <a:avLst/>
          </a:prstGeom>
        </p:spPr>
        <p:txBody>
          <a:bodyPr/>
          <a:lstStyle/>
          <a:p>
            <a:pPr marL="370331" indent="-370331" defTabSz="813164">
              <a:spcBef>
                <a:spcPts val="1400"/>
              </a:spcBef>
              <a:tabLst>
                <a:tab pos="7569200" algn="r"/>
              </a:tabLst>
              <a:defRPr sz="2200"/>
            </a:pPr>
            <a:r>
              <a:t>Guide to nonpredictive decision making during times of uncertainty </a:t>
            </a:r>
          </a:p>
          <a:p>
            <a:pPr marL="370331" indent="-370331" defTabSz="813164">
              <a:spcBef>
                <a:spcPts val="1400"/>
              </a:spcBef>
              <a:tabLst>
                <a:tab pos="7569200" algn="r"/>
              </a:tabLst>
              <a:defRPr sz="2200"/>
            </a:pPr>
            <a:r>
              <a:t>Anything that has more upside than downside from random events is antifragile; the reverse is fragile</a:t>
            </a:r>
          </a:p>
          <a:p>
            <a:pPr marL="370331" indent="-370331" defTabSz="813164">
              <a:spcBef>
                <a:spcPts val="1400"/>
              </a:spcBef>
              <a:tabLst>
                <a:tab pos="7569200" algn="r"/>
              </a:tabLst>
              <a:defRPr sz="2200"/>
            </a:pPr>
            <a:r>
              <a:t>A turkey unaware of Thanksgiving uses evidence to make rigorous future projections based on the past and concludes that the butcher/farmer who has fed him for the last 1000 days loves turkeys and that he, the turkey, will be alive December 1.</a:t>
            </a:r>
          </a:p>
          <a:p>
            <a:pPr marL="370331" indent="-370331" defTabSz="813164">
              <a:spcBef>
                <a:spcPts val="1400"/>
              </a:spcBef>
              <a:tabLst>
                <a:tab pos="7569200" algn="r"/>
              </a:tabLst>
              <a:defRPr sz="2200"/>
            </a:pPr>
            <a:r>
              <a:t>It is a mistake to regard the absence of evidence of harm for evidence of absence</a:t>
            </a:r>
          </a:p>
          <a:p>
            <a:pPr marL="370331" indent="-370331" defTabSz="813164">
              <a:spcBef>
                <a:spcPts val="1400"/>
              </a:spcBef>
              <a:tabLst>
                <a:tab pos="7569200" algn="r"/>
              </a:tabLst>
              <a:defRPr sz="2200"/>
            </a:pPr>
            <a:r>
              <a:t>The goal of life is not to become a turkey</a:t>
            </a:r>
          </a:p>
        </p:txBody>
      </p:sp>
      <p:sp>
        <p:nvSpPr>
          <p:cNvPr id="635" name="Antifragile: How to Live in a World We Don’t Understand…"/>
          <p:cNvSpPr txBox="1"/>
          <p:nvPr>
            <p:ph type="title"/>
          </p:nvPr>
        </p:nvSpPr>
        <p:spPr>
          <a:xfrm>
            <a:off x="342107" y="1043327"/>
            <a:ext cx="9361486" cy="998847"/>
          </a:xfrm>
          <a:prstGeom prst="rect">
            <a:avLst/>
          </a:prstGeom>
        </p:spPr>
        <p:txBody>
          <a:bodyPr/>
          <a:lstStyle/>
          <a:p>
            <a:pPr>
              <a:defRPr sz="2700"/>
            </a:pPr>
            <a:r>
              <a:t>Antifragile: How to Live in a World We Don’t Understand</a:t>
            </a:r>
          </a:p>
          <a:p>
            <a:pPr>
              <a:defRPr sz="1900"/>
            </a:pPr>
            <a:r>
              <a:t>Nassim Nicholas Taleb, 2012</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4" name="Screen Shot 2018-04-16 at 8.38.11 AM.png" descr="Screen Shot 2018-04-16 at 8.38.11 AM.png"/>
          <p:cNvPicPr>
            <a:picLocks noChangeAspect="1"/>
          </p:cNvPicPr>
          <p:nvPr/>
        </p:nvPicPr>
        <p:blipFill>
          <a:blip r:embed="rId2">
            <a:extLst/>
          </a:blip>
          <a:stretch>
            <a:fillRect/>
          </a:stretch>
        </p:blipFill>
        <p:spPr>
          <a:xfrm>
            <a:off x="-525427" y="-257278"/>
            <a:ext cx="11636079" cy="9093742"/>
          </a:xfrm>
          <a:prstGeom prst="rect">
            <a:avLst/>
          </a:prstGeom>
          <a:ln w="12700">
            <a:miter lim="400000"/>
          </a:ln>
        </p:spPr>
      </p:pic>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7" name="“There is not the slightest indication that nuclear energy will be obtainable.”  Albert Einstein, 1932…"/>
          <p:cNvSpPr txBox="1"/>
          <p:nvPr>
            <p:ph type="body" idx="1"/>
          </p:nvPr>
        </p:nvSpPr>
        <p:spPr>
          <a:xfrm>
            <a:off x="342900" y="2153916"/>
            <a:ext cx="9359901" cy="4777116"/>
          </a:xfrm>
          <a:prstGeom prst="rect">
            <a:avLst/>
          </a:prstGeom>
        </p:spPr>
        <p:txBody>
          <a:bodyPr/>
          <a:lstStyle/>
          <a:p>
            <a:pPr marL="374904" indent="-374904" defTabSz="823204">
              <a:spcBef>
                <a:spcPts val="1400"/>
              </a:spcBef>
              <a:tabLst>
                <a:tab pos="7658100" algn="r"/>
              </a:tabLst>
              <a:defRPr sz="2200"/>
            </a:pPr>
            <a:r>
              <a:t>“There is not the slightest indication that nuclear energy will be obtainable.”  Albert Einstein, 1932</a:t>
            </a:r>
          </a:p>
          <a:p>
            <a:pPr marL="374904" indent="-374904" defTabSz="823204">
              <a:spcBef>
                <a:spcPts val="1400"/>
              </a:spcBef>
              <a:tabLst>
                <a:tab pos="7658100" algn="r"/>
              </a:tabLst>
              <a:defRPr sz="2200"/>
            </a:pPr>
            <a:r>
              <a:t>“The telephone has too many shortcomings to be seriously considered as a means of communication” Western Union, 1876</a:t>
            </a:r>
          </a:p>
          <a:p>
            <a:pPr marL="374904" indent="-374904" defTabSz="823204">
              <a:spcBef>
                <a:spcPts val="1400"/>
              </a:spcBef>
              <a:tabLst>
                <a:tab pos="7658100" algn="r"/>
              </a:tabLst>
              <a:defRPr sz="2200"/>
            </a:pPr>
            <a:r>
              <a:t>“I think there is a world market for maybe 5 computers.” Thomas Watson, IBM Chair, 1943</a:t>
            </a:r>
          </a:p>
          <a:p>
            <a:pPr marL="374904" indent="-374904" defTabSz="823204">
              <a:spcBef>
                <a:spcPts val="1400"/>
              </a:spcBef>
              <a:tabLst>
                <a:tab pos="7658100" algn="r"/>
              </a:tabLst>
              <a:defRPr sz="2200"/>
            </a:pPr>
            <a:r>
              <a:t>“The world potential market for copy machines is 5000 at most” IBM to Xerox, 1959</a:t>
            </a:r>
          </a:p>
          <a:p>
            <a:pPr marL="374904" indent="-374904" defTabSz="823204">
              <a:spcBef>
                <a:spcPts val="1400"/>
              </a:spcBef>
              <a:tabLst>
                <a:tab pos="7658100" algn="r"/>
              </a:tabLst>
              <a:defRPr sz="2200"/>
            </a:pPr>
            <a:r>
              <a:t>"No matter how much evidence exists that seers do not exist, suckers will pay for the existence of seers." J. Scott Armstrong           </a:t>
            </a:r>
          </a:p>
        </p:txBody>
      </p:sp>
      <p:sp>
        <p:nvSpPr>
          <p:cNvPr id="638" name="Predictions"/>
          <p:cNvSpPr txBox="1"/>
          <p:nvPr>
            <p:ph type="title"/>
          </p:nvPr>
        </p:nvSpPr>
        <p:spPr>
          <a:xfrm>
            <a:off x="341313" y="1071562"/>
            <a:ext cx="9361486" cy="998847"/>
          </a:xfrm>
          <a:prstGeom prst="rect">
            <a:avLst/>
          </a:prstGeom>
        </p:spPr>
        <p:txBody>
          <a:bodyPr/>
          <a:lstStyle/>
          <a:p>
            <a:pPr/>
            <a:r>
              <a:t>Predictions</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0" name="Title"/>
          <p:cNvSpPr txBox="1"/>
          <p:nvPr>
            <p:ph type="title"/>
          </p:nvPr>
        </p:nvSpPr>
        <p:spPr>
          <a:xfrm>
            <a:off x="1062037" y="3506854"/>
            <a:ext cx="7920002" cy="738671"/>
          </a:xfrm>
          <a:prstGeom prst="rect">
            <a:avLst/>
          </a:prstGeom>
        </p:spPr>
        <p:txBody>
          <a:bodyPr/>
          <a:lstStyle/>
          <a:p>
            <a:pPr/>
          </a:p>
        </p:txBody>
      </p:sp>
      <p:sp>
        <p:nvSpPr>
          <p:cNvPr id="641" name="Body"/>
          <p:cNvSpPr txBox="1"/>
          <p:nvPr>
            <p:ph type="body" sz="quarter" idx="1"/>
          </p:nvPr>
        </p:nvSpPr>
        <p:spPr>
          <a:xfrm>
            <a:off x="1062037" y="4672162"/>
            <a:ext cx="7920002" cy="228657"/>
          </a:xfrm>
          <a:prstGeom prst="rect">
            <a:avLst/>
          </a:prstGeom>
        </p:spPr>
        <p:txBody>
          <a:bodyPr/>
          <a:lstStyle/>
          <a:p>
            <a:pPr/>
          </a:p>
        </p:txBody>
      </p:sp>
      <p:pic>
        <p:nvPicPr>
          <p:cNvPr id="642" name="Screen Shot 2018-04-17 at 12.03.49 PM.png" descr="Screen Shot 2018-04-17 at 12.03.49 PM.png"/>
          <p:cNvPicPr>
            <a:picLocks noChangeAspect="1"/>
          </p:cNvPicPr>
          <p:nvPr/>
        </p:nvPicPr>
        <p:blipFill>
          <a:blip r:embed="rId2">
            <a:extLst/>
          </a:blip>
          <a:stretch>
            <a:fillRect/>
          </a:stretch>
        </p:blipFill>
        <p:spPr>
          <a:xfrm>
            <a:off x="863600" y="1155700"/>
            <a:ext cx="8318500" cy="5207000"/>
          </a:xfrm>
          <a:prstGeom prst="rect">
            <a:avLst/>
          </a:prstGeom>
          <a:ln w="12700">
            <a:miter lim="400000"/>
          </a:ln>
        </p:spPr>
      </p:pic>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4" name="Plaintiff lawyer thinks relationship key factor in decision to file suits…"/>
          <p:cNvSpPr txBox="1"/>
          <p:nvPr>
            <p:ph type="body" idx="1"/>
          </p:nvPr>
        </p:nvSpPr>
        <p:spPr>
          <a:xfrm>
            <a:off x="342900" y="2153916"/>
            <a:ext cx="9359901" cy="4777115"/>
          </a:xfrm>
          <a:prstGeom prst="rect">
            <a:avLst/>
          </a:prstGeom>
        </p:spPr>
        <p:txBody>
          <a:bodyPr/>
          <a:lstStyle/>
          <a:p>
            <a:pPr/>
            <a:r>
              <a:t>Plaintiff lawyer thinks relationship key factor in decision to file suits</a:t>
            </a:r>
          </a:p>
          <a:p>
            <a:pPr/>
            <a:r>
              <a:t>P Moore, N Adler, P Robertson West J Med. 2000 Oct; 173(4):244-250. 104 postpartum UCSF OB patient study found direct causal effect of relationship on malpractice claim intention.</a:t>
            </a:r>
          </a:p>
          <a:p>
            <a:pPr/>
            <a:r>
              <a:t>H Beckman, K Markakis, A Buchmann Arch Intern Med. 1994; 154(12): 1365-1370. Decision to litigate associated with perceived lack of caring.</a:t>
            </a:r>
          </a:p>
        </p:txBody>
      </p:sp>
      <p:sp>
        <p:nvSpPr>
          <p:cNvPr id="645" name="Trust, Doctor/Patient Relationship &amp; Malpractice Law Suits"/>
          <p:cNvSpPr txBox="1"/>
          <p:nvPr>
            <p:ph type="title"/>
          </p:nvPr>
        </p:nvSpPr>
        <p:spPr>
          <a:xfrm>
            <a:off x="341313" y="1071562"/>
            <a:ext cx="9361486" cy="998847"/>
          </a:xfrm>
          <a:prstGeom prst="rect">
            <a:avLst/>
          </a:prstGeom>
        </p:spPr>
        <p:txBody>
          <a:bodyPr/>
          <a:lstStyle>
            <a:lvl1pPr defTabSz="742890">
              <a:defRPr sz="3200"/>
            </a:lvl1pPr>
          </a:lstStyle>
          <a:p>
            <a:pPr/>
            <a:r>
              <a:t>Trust, Doctor/Patient Relationship &amp; Malpractice Law Suits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Humans prefer certainty to uncertainty…"/>
          <p:cNvSpPr txBox="1"/>
          <p:nvPr>
            <p:ph type="body" idx="1"/>
          </p:nvPr>
        </p:nvSpPr>
        <p:spPr>
          <a:xfrm>
            <a:off x="342900" y="2365218"/>
            <a:ext cx="9359901" cy="4565811"/>
          </a:xfrm>
          <a:prstGeom prst="rect">
            <a:avLst/>
          </a:prstGeom>
        </p:spPr>
        <p:txBody>
          <a:bodyPr/>
          <a:lstStyle/>
          <a:p>
            <a:pPr/>
            <a:r>
              <a:t>Humans prefer certainty to uncertainty</a:t>
            </a:r>
          </a:p>
          <a:p>
            <a:pPr/>
            <a:r>
              <a:t>People prefer definite shock now vs. uncertain shock in future </a:t>
            </a:r>
          </a:p>
          <a:p>
            <a:pPr/>
            <a:r>
              <a:t>Greater nervous system activation when waiting for unpredictable shock than an expected one</a:t>
            </a:r>
          </a:p>
          <a:p>
            <a:pPr/>
            <a:r>
              <a:t>People differ in the degree to which uncertainty bothers them and it can be measured by the Intolerance of Uncertainty Scale (IUS)</a:t>
            </a:r>
          </a:p>
        </p:txBody>
      </p:sp>
      <p:sp>
        <p:nvSpPr>
          <p:cNvPr id="397" name="How Uncertainty Fuels Anxiety…"/>
          <p:cNvSpPr txBox="1"/>
          <p:nvPr>
            <p:ph type="title"/>
          </p:nvPr>
        </p:nvSpPr>
        <p:spPr>
          <a:xfrm>
            <a:off x="339457" y="1059299"/>
            <a:ext cx="9361486" cy="998847"/>
          </a:xfrm>
          <a:prstGeom prst="rect">
            <a:avLst/>
          </a:prstGeom>
        </p:spPr>
        <p:txBody>
          <a:bodyPr/>
          <a:lstStyle/>
          <a:p>
            <a:pPr/>
            <a:r>
              <a:t>How Uncertainty Fuels Anxiety</a:t>
            </a:r>
          </a:p>
          <a:p>
            <a:pPr>
              <a:defRPr sz="2000"/>
            </a:pPr>
            <a:r>
              <a:t>Julie Beck, The Atlantic, March 18, 2015</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High IU linked to anxiety disorders…"/>
          <p:cNvSpPr txBox="1"/>
          <p:nvPr>
            <p:ph type="body" idx="1"/>
          </p:nvPr>
        </p:nvSpPr>
        <p:spPr>
          <a:xfrm>
            <a:off x="342900" y="2153916"/>
            <a:ext cx="9359901" cy="4777116"/>
          </a:xfrm>
          <a:prstGeom prst="rect">
            <a:avLst/>
          </a:prstGeom>
        </p:spPr>
        <p:txBody>
          <a:bodyPr/>
          <a:lstStyle/>
          <a:p>
            <a:pPr/>
            <a:r>
              <a:t>High IU linked to anxiety disorders</a:t>
            </a:r>
          </a:p>
          <a:p>
            <a:pPr/>
            <a:r>
              <a:t>Brain processes for emotional regulation (prefrontal cortex), threat detection, safety detection (amygdala) linked to IU via the insula </a:t>
            </a:r>
          </a:p>
          <a:p>
            <a:pPr/>
            <a:r>
              <a:t>“What’s unique about humans is the ability to reflect on the fact that these future events are unknown or unpredictable.   Uncertainty itself can lead to a lot of distress for humans in particular.”  Dan Grupe, University of Wisconsin</a:t>
            </a:r>
          </a:p>
        </p:txBody>
      </p:sp>
      <p:sp>
        <p:nvSpPr>
          <p:cNvPr id="400" name="How Uncertainty Fuels Anxiety…"/>
          <p:cNvSpPr txBox="1"/>
          <p:nvPr>
            <p:ph type="title"/>
          </p:nvPr>
        </p:nvSpPr>
        <p:spPr>
          <a:xfrm>
            <a:off x="341313" y="1071562"/>
            <a:ext cx="9361486" cy="998847"/>
          </a:xfrm>
          <a:prstGeom prst="rect">
            <a:avLst/>
          </a:prstGeom>
        </p:spPr>
        <p:txBody>
          <a:bodyPr/>
          <a:lstStyle/>
          <a:p>
            <a:pPr/>
            <a:r>
              <a:t>How Uncertainty Fuels Anxiety</a:t>
            </a:r>
          </a:p>
          <a:p>
            <a:pPr>
              <a:defRPr sz="2000"/>
            </a:pPr>
            <a:r>
              <a:t>Julie Beck, The Atlantic, March 18, 2015</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a:themeElements>
    <a:clrScheme name="Blank">
      <a:dk1>
        <a:srgbClr val="000000"/>
      </a:dk1>
      <a:lt1>
        <a:srgbClr val="FFFFFF"/>
      </a:lt1>
      <a:dk2>
        <a:srgbClr val="A7A7A7"/>
      </a:dk2>
      <a:lt2>
        <a:srgbClr val="535353"/>
      </a:lt2>
      <a:accent1>
        <a:srgbClr val="1A3459"/>
      </a:accent1>
      <a:accent2>
        <a:srgbClr val="862419"/>
      </a:accent2>
      <a:accent3>
        <a:srgbClr val="739372"/>
      </a:accent3>
      <a:accent4>
        <a:srgbClr val="679A9A"/>
      </a:accent4>
      <a:accent5>
        <a:srgbClr val="585742"/>
      </a:accent5>
      <a:accent6>
        <a:srgbClr val="C85C18"/>
      </a:accent6>
      <a:hlink>
        <a:srgbClr val="0000FF"/>
      </a:hlink>
      <a:folHlink>
        <a:srgbClr val="FF00FF"/>
      </a:folHlink>
    </a:clrScheme>
    <a:fontScheme name="Blank">
      <a:majorFont>
        <a:latin typeface="Helvetica"/>
        <a:ea typeface="Helvetica"/>
        <a:cs typeface="Helvetica"/>
      </a:majorFont>
      <a:minorFont>
        <a:latin typeface="Verdana"/>
        <a:ea typeface="Verdana"/>
        <a:cs typeface="Verdana"/>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a:themeElements>
    <a:clrScheme name="Blank">
      <a:dk1>
        <a:srgbClr val="1A3459"/>
      </a:dk1>
      <a:lt1>
        <a:srgbClr val="594E3F"/>
      </a:lt1>
      <a:dk2>
        <a:srgbClr val="A7A7A7"/>
      </a:dk2>
      <a:lt2>
        <a:srgbClr val="535353"/>
      </a:lt2>
      <a:accent1>
        <a:srgbClr val="1A3459"/>
      </a:accent1>
      <a:accent2>
        <a:srgbClr val="862419"/>
      </a:accent2>
      <a:accent3>
        <a:srgbClr val="739372"/>
      </a:accent3>
      <a:accent4>
        <a:srgbClr val="679A9A"/>
      </a:accent4>
      <a:accent5>
        <a:srgbClr val="585742"/>
      </a:accent5>
      <a:accent6>
        <a:srgbClr val="C85C18"/>
      </a:accent6>
      <a:hlink>
        <a:srgbClr val="0000FF"/>
      </a:hlink>
      <a:folHlink>
        <a:srgbClr val="FF00FF"/>
      </a:folHlink>
    </a:clrScheme>
    <a:fontScheme name="Blank">
      <a:majorFont>
        <a:latin typeface="Helvetica"/>
        <a:ea typeface="Helvetica"/>
        <a:cs typeface="Helvetica"/>
      </a:majorFont>
      <a:minorFont>
        <a:latin typeface="Verdana"/>
        <a:ea typeface="Verdana"/>
        <a:cs typeface="Verdana"/>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100396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