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handoutMasterIdLst>
    <p:handoutMasterId r:id="rId15"/>
  </p:handoutMasterIdLst>
  <p:sldIdLst>
    <p:sldId id="327" r:id="rId2"/>
    <p:sldId id="431" r:id="rId3"/>
    <p:sldId id="457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37"/>
    <a:srgbClr val="5CB753"/>
    <a:srgbClr val="228848"/>
    <a:srgbClr val="62BED7"/>
    <a:srgbClr val="FF6900"/>
    <a:srgbClr val="226348"/>
    <a:srgbClr val="63B738"/>
    <a:srgbClr val="A1B731"/>
    <a:srgbClr val="307FE2"/>
    <a:srgbClr val="FA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9" autoAdjust="0"/>
    <p:restoredTop sz="87114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638" y="10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1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637D-478F-7F4C-AD36-D7225A984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46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1C90-3623-4E4E-AB2B-94BAA74BC3D7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6F53-367B-DA44-BD0F-DD424DCA2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6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39214011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MGMA_Brand_Logo-White_R1A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707944"/>
            <a:ext cx="2590800" cy="63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</p:spTree>
    <p:extLst>
      <p:ext uri="{BB962C8B-B14F-4D97-AF65-F5344CB8AC3E}">
        <p14:creationId xmlns:p14="http://schemas.microsoft.com/office/powerpoint/2010/main" val="2327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i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5689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ing.phone_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5916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39214011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29531" y="1742335"/>
            <a:ext cx="4562905" cy="70909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762" y="6067777"/>
            <a:ext cx="4570223" cy="387240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MGMA.ORG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6763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r="50000"/>
          <a:stretch/>
        </p:blipFill>
        <p:spPr>
          <a:xfrm>
            <a:off x="-1" y="0"/>
            <a:ext cx="2961221" cy="685825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55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8995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832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8" b="2599"/>
          <a:stretch/>
        </p:blipFill>
        <p:spPr>
          <a:xfrm>
            <a:off x="-2" y="970580"/>
            <a:ext cx="2961221" cy="5887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4884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17912"/>
          <a:stretch/>
        </p:blipFill>
        <p:spPr>
          <a:xfrm>
            <a:off x="580" y="1101023"/>
            <a:ext cx="2960640" cy="577675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9773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9858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33436"/>
          <a:stretch/>
        </p:blipFill>
        <p:spPr>
          <a:xfrm>
            <a:off x="-1" y="1042190"/>
            <a:ext cx="2961221" cy="582702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1211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7432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3263"/>
          <a:stretch/>
        </p:blipFill>
        <p:spPr>
          <a:xfrm>
            <a:off x="14747" y="938567"/>
            <a:ext cx="2961221" cy="594774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830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482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/>
          <a:stretch/>
        </p:blipFill>
        <p:spPr>
          <a:xfrm>
            <a:off x="-1" y="898727"/>
            <a:ext cx="2961221" cy="595927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957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12210"/>
          <a:stretch/>
        </p:blipFill>
        <p:spPr>
          <a:xfrm>
            <a:off x="-1" y="1061254"/>
            <a:ext cx="2961221" cy="5826524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0181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77365252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1048989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MGMA_Brand_Logo-White_R1A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707944"/>
            <a:ext cx="2590800" cy="63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</p:spTree>
    <p:extLst>
      <p:ext uri="{BB962C8B-B14F-4D97-AF65-F5344CB8AC3E}">
        <p14:creationId xmlns:p14="http://schemas.microsoft.com/office/powerpoint/2010/main" val="37745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-1" y="1082218"/>
            <a:ext cx="2961221" cy="577578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409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/>
        </p:blipFill>
        <p:spPr>
          <a:xfrm rot="5400000">
            <a:off x="-1631302" y="2295256"/>
            <a:ext cx="6223823" cy="296122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5373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aragrap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49425"/>
          <a:stretch/>
        </p:blipFill>
        <p:spPr>
          <a:xfrm>
            <a:off x="-2" y="0"/>
            <a:ext cx="2961222" cy="68580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- Paragraph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1" y="2049115"/>
            <a:ext cx="5332286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5332286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Primis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nominati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nobis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mediocrem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definitiones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altera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melius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prima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fuisset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mentitum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fabellas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dissentiet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cum, in duo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quaestio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liberavisse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cu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debitis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torquatos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qui. Eros mundi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incorrupte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 cum. In vim choro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tollit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viderer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omnesque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919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r="50000"/>
          <a:stretch/>
        </p:blipFill>
        <p:spPr>
          <a:xfrm>
            <a:off x="-1" y="0"/>
            <a:ext cx="2961221" cy="685825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55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8995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7265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8" b="2599"/>
          <a:stretch/>
        </p:blipFill>
        <p:spPr>
          <a:xfrm>
            <a:off x="-2" y="970580"/>
            <a:ext cx="2961221" cy="5887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4323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17912"/>
          <a:stretch/>
        </p:blipFill>
        <p:spPr>
          <a:xfrm>
            <a:off x="580" y="1101023"/>
            <a:ext cx="2960640" cy="577675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9773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818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33436"/>
          <a:stretch/>
        </p:blipFill>
        <p:spPr>
          <a:xfrm>
            <a:off x="-1" y="1042190"/>
            <a:ext cx="2961221" cy="582702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1211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6366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3263"/>
          <a:stretch/>
        </p:blipFill>
        <p:spPr>
          <a:xfrm>
            <a:off x="14747" y="938567"/>
            <a:ext cx="2961221" cy="594774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830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1904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/>
          <a:stretch/>
        </p:blipFill>
        <p:spPr>
          <a:xfrm>
            <a:off x="-1" y="898727"/>
            <a:ext cx="2961221" cy="595927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137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r="12210"/>
          <a:stretch/>
        </p:blipFill>
        <p:spPr>
          <a:xfrm>
            <a:off x="-1" y="1061254"/>
            <a:ext cx="2961221" cy="5826524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173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69896387_gray_cropp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6891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-1" y="1082218"/>
            <a:ext cx="2961221" cy="5775781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34692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/>
        </p:blipFill>
        <p:spPr>
          <a:xfrm rot="5400000">
            <a:off x="-1631302" y="2295256"/>
            <a:ext cx="6223823" cy="296122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7336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List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49425"/>
          <a:stretch/>
        </p:blipFill>
        <p:spPr>
          <a:xfrm>
            <a:off x="-2" y="0"/>
            <a:ext cx="2961222" cy="68580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" y="29778"/>
            <a:ext cx="296122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1101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49420" y="879685"/>
            <a:ext cx="6594580" cy="738787"/>
          </a:xfrm>
          <a:prstGeom prst="rect">
            <a:avLst/>
          </a:prstGeom>
          <a:solidFill>
            <a:srgbClr val="228848"/>
          </a:solidFill>
          <a:ln>
            <a:solidFill>
              <a:srgbClr val="22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61257" y="6381918"/>
            <a:ext cx="3378760" cy="20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61220" y="969401"/>
            <a:ext cx="6182780" cy="505123"/>
          </a:xfrm>
        </p:spPr>
        <p:txBody>
          <a:bodyPr>
            <a:no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– Two Column List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3071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3071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33460" y="2049115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33461" y="2629577"/>
            <a:ext cx="2673875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815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1 Co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Single Column List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8339132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6721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Single Column List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 1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3772868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940393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SINGLE COLUMN LIST TITLE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940393" y="1910891"/>
            <a:ext cx="3772868" cy="321174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28650" indent="-171450"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  <a:p>
            <a:pPr lvl="1"/>
            <a:r>
              <a:rPr lang="en-US" dirty="0"/>
              <a:t>Second level copy</a:t>
            </a:r>
          </a:p>
          <a:p>
            <a:pPr lvl="1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4604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Two Column Paragraph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4129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TITLE 1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74129" y="1910891"/>
            <a:ext cx="3772868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Prima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congue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in usu. Ad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dolorem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molestiae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eos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mucius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recusabo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no qui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adipisci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vulputate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Duo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veri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ne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meis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oblique nostrum pro, at populo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tacimates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has.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940393" y="1330429"/>
            <a:ext cx="3772868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TITLE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940393" y="1910891"/>
            <a:ext cx="3772868" cy="32117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Prima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congue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in usu. Ad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dolorem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molestiae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eos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id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mucius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recusabo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no qui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adipisci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vulputate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Duo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veri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ne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meis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oblique nostrum pro, at populo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tacimates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has.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6241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Image or Chart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0843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6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4129" y="513426"/>
            <a:ext cx="8339132" cy="4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00000"/>
              </a:lnSpc>
              <a:defRPr sz="3600" b="0" spc="0" baseline="0">
                <a:solidFill>
                  <a:srgbClr val="228848"/>
                </a:solidFill>
              </a:defRPr>
            </a:lvl1pPr>
          </a:lstStyle>
          <a:p>
            <a:r>
              <a:rPr lang="en-US" dirty="0"/>
              <a:t>Main Title – Category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3366324" y="1989786"/>
            <a:ext cx="2474298" cy="465719"/>
          </a:xfrm>
          <a:prstGeom prst="rect">
            <a:avLst/>
          </a:prstGeom>
          <a:solidFill>
            <a:srgbClr val="A1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2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80799" y="1989786"/>
            <a:ext cx="2537248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088899" y="1989785"/>
            <a:ext cx="2594041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3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0799" y="2773776"/>
            <a:ext cx="2537247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66325" y="2773775"/>
            <a:ext cx="2474298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088900" y="2773774"/>
            <a:ext cx="2594040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0652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Category Revers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1636"/>
            <a:ext cx="9144000" cy="818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228848"/>
                </a:solidFill>
              </a:defRPr>
            </a:lvl1pPr>
          </a:lstStyle>
          <a:p>
            <a:r>
              <a:rPr lang="en-US" sz="3200" dirty="0"/>
              <a:t>Main Title – Category Reverse</a:t>
            </a:r>
            <a:endParaRPr lang="en-US" dirty="0"/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0799" y="2773776"/>
            <a:ext cx="2537247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366324" y="1989786"/>
            <a:ext cx="2474298" cy="465719"/>
          </a:xfrm>
          <a:prstGeom prst="rect">
            <a:avLst/>
          </a:prstGeom>
          <a:solidFill>
            <a:srgbClr val="A1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80799" y="1989786"/>
            <a:ext cx="2537248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1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88899" y="1989785"/>
            <a:ext cx="2594041" cy="465719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3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366325" y="2773775"/>
            <a:ext cx="2474298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088900" y="2773774"/>
            <a:ext cx="2594040" cy="2171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indent="0">
              <a:buNone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eam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reque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ocurreret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maiestatis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dissentiunt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pri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Placerat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deseruisse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inciderint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ex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eum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, qui vide mandamus </a:t>
            </a:r>
            <a:r>
              <a:rPr lang="en-US" sz="1600" b="0" dirty="0" err="1">
                <a:solidFill>
                  <a:schemeClr val="bg1">
                    <a:lumMod val="50000"/>
                  </a:schemeClr>
                </a:solidFill>
              </a:rPr>
              <a:t>dissentias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ne.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6028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- 2 Col Compariso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853631" y="1357412"/>
            <a:ext cx="7421557" cy="4113432"/>
            <a:chOff x="946228" y="1357412"/>
            <a:chExt cx="7421557" cy="411343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729142" y="2045067"/>
              <a:ext cx="3638643" cy="3425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46228" y="2045067"/>
              <a:ext cx="3638643" cy="3425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5" name="Pentagon 5"/>
            <p:cNvSpPr/>
            <p:nvPr/>
          </p:nvSpPr>
          <p:spPr bwMode="auto">
            <a:xfrm flipH="1">
              <a:off x="946228" y="1357412"/>
              <a:ext cx="3638643" cy="564040"/>
            </a:xfrm>
            <a:prstGeom prst="homePlate">
              <a:avLst/>
            </a:prstGeom>
            <a:solidFill>
              <a:srgbClr val="22884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6" name="Pentagon 6"/>
            <p:cNvSpPr/>
            <p:nvPr/>
          </p:nvSpPr>
          <p:spPr bwMode="auto">
            <a:xfrm>
              <a:off x="4729142" y="1357412"/>
              <a:ext cx="3574930" cy="564040"/>
            </a:xfrm>
            <a:prstGeom prst="homePlate">
              <a:avLst/>
            </a:prstGeom>
            <a:solidFill>
              <a:srgbClr val="B9D13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91636"/>
            <a:ext cx="9144000" cy="818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228848"/>
                </a:solidFill>
              </a:defRPr>
            </a:lvl1pPr>
          </a:lstStyle>
          <a:p>
            <a:r>
              <a:rPr lang="en-US" sz="3200" dirty="0"/>
              <a:t>Main Title – Comparison Chart Reverse</a:t>
            </a:r>
            <a:endParaRPr lang="en-US" dirty="0"/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307994" y="6322707"/>
            <a:ext cx="552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4727" y="6322543"/>
            <a:ext cx="337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©2017 MGMA.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65312" y="1156327"/>
            <a:ext cx="6156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59099" y="2326868"/>
            <a:ext cx="3123138" cy="2992107"/>
          </a:xfrm>
        </p:spPr>
        <p:txBody>
          <a:bodyPr>
            <a:normAutofit/>
          </a:bodyPr>
          <a:lstStyle>
            <a:lvl1pPr marL="285750" marR="0" indent="-28575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30231" y="2326868"/>
            <a:ext cx="3128911" cy="2992107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/>
            </a:lvl3pPr>
            <a:lvl4pPr marL="1543050" indent="-171450">
              <a:buFont typeface="Arial" panose="020B0604020202020204" pitchFamily="34" charset="0"/>
              <a:buChar char="•"/>
              <a:defRPr sz="900"/>
            </a:lvl4pPr>
            <a:lvl5pPr marL="2000250" indent="-171450">
              <a:buFont typeface="Arial" panose="020B0604020202020204" pitchFamily="34" charset="0"/>
              <a:buChar char="•"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First level copy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07873" y="1463834"/>
            <a:ext cx="2074363" cy="331014"/>
          </a:xfr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30232" y="1463834"/>
            <a:ext cx="2673875" cy="331014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211292" y="6312316"/>
            <a:ext cx="1537854" cy="247806"/>
          </a:xfrm>
          <a:prstGeom prst="rect">
            <a:avLst/>
          </a:prstGeom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137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33981214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1239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or you can use the one you had with the infograph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196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Report_cropp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25426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12812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39213456_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8507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417879667 b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38125" y="1777078"/>
            <a:ext cx="5132475" cy="10638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126" y="2798716"/>
            <a:ext cx="3923461" cy="740019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spc="1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Name/Date Subheading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01145" y="5794663"/>
            <a:ext cx="2923309" cy="47105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PLACE YOUR STATE LOGO HERE</a:t>
            </a:r>
          </a:p>
        </p:txBody>
      </p:sp>
    </p:spTree>
    <p:extLst>
      <p:ext uri="{BB962C8B-B14F-4D97-AF65-F5344CB8AC3E}">
        <p14:creationId xmlns:p14="http://schemas.microsoft.com/office/powerpoint/2010/main" val="926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8" y="335880"/>
            <a:ext cx="8765702" cy="818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8" y="1254606"/>
            <a:ext cx="8765702" cy="487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57" r:id="rId2"/>
    <p:sldLayoutId id="2147483950" r:id="rId3"/>
    <p:sldLayoutId id="2147483959" r:id="rId4"/>
    <p:sldLayoutId id="2147483962" r:id="rId5"/>
    <p:sldLayoutId id="2147483963" r:id="rId6"/>
    <p:sldLayoutId id="2147483964" r:id="rId7"/>
    <p:sldLayoutId id="2147483955" r:id="rId8"/>
    <p:sldLayoutId id="2147483951" r:id="rId9"/>
    <p:sldLayoutId id="2147483953" r:id="rId10"/>
    <p:sldLayoutId id="2147483958" r:id="rId11"/>
    <p:sldLayoutId id="2147483939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3" r:id="rId20"/>
    <p:sldLayoutId id="2147483972" r:id="rId21"/>
    <p:sldLayoutId id="2147483975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986" r:id="rId32"/>
    <p:sldLayoutId id="2147483954" r:id="rId33"/>
    <p:sldLayoutId id="2147483988" r:id="rId34"/>
    <p:sldLayoutId id="2147483989" r:id="rId35"/>
    <p:sldLayoutId id="2147483987" r:id="rId36"/>
    <p:sldLayoutId id="2147483990" r:id="rId37"/>
    <p:sldLayoutId id="2147483943" r:id="rId38"/>
    <p:sldLayoutId id="2147483991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2400" kern="1200" cap="none" spc="100" baseline="0" dirty="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/>
        <a:buNone/>
        <a:defRPr sz="1600" b="0" kern="1200">
          <a:solidFill>
            <a:srgbClr val="228848"/>
          </a:solidFill>
          <a:latin typeface="Calibri"/>
          <a:ea typeface="+mn-ea"/>
          <a:cs typeface="Calibri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Lucida Grande"/>
        <a:buChar char="-"/>
        <a:defRPr sz="1600" kern="1200">
          <a:solidFill>
            <a:srgbClr val="000000"/>
          </a:solidFill>
          <a:latin typeface="Calibri"/>
          <a:ea typeface="+mn-ea"/>
          <a:cs typeface="Calibri"/>
        </a:defRPr>
      </a:lvl2pPr>
      <a:lvl3pPr marL="114300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Arial"/>
        <a:buChar char="•"/>
        <a:defRPr sz="1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600200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Courier New"/>
        <a:buChar char="o"/>
        <a:defRPr sz="1200" kern="1200">
          <a:solidFill>
            <a:srgbClr val="000000"/>
          </a:solidFill>
          <a:latin typeface="Calibri"/>
          <a:ea typeface="+mn-ea"/>
          <a:cs typeface="Calibri"/>
        </a:defRPr>
      </a:lvl4pPr>
      <a:lvl5pPr marL="2057400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Lucida Grande"/>
        <a:buChar char="﹣"/>
        <a:defRPr sz="1200" kern="1200" baseline="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About-CMS/story-page/patients-over-paperwork.html" TargetMode="External"/><Relationship Id="rId2" Type="http://schemas.openxmlformats.org/officeDocument/2006/relationships/hyperlink" Target="https://www.mgma.com/advocacy/make-change-happen/contact-congress?utm_campaign=government-affairs&amp;utm_medium=email&amp;utm_source=8.9.19%20MGMA%20Grassroots%20Alert%20v.%202.0&amp;elqEmailId=9110#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ms.gov/Outreach-and-Education/Outreach/Partnerships/PatientsOverPaperwork.html" TargetMode="External"/><Relationship Id="rId4" Type="http://schemas.openxmlformats.org/officeDocument/2006/relationships/hyperlink" Target="https://public.govdelivery.com/accounts/USCMS/subscriber/new?topic_id=USCMS_1235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Speer@centenoschultz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ennifer.soduers@uchealt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Colorado Legislative Roundtable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Speer, MBAHA, FACMPE</a:t>
            </a:r>
          </a:p>
          <a:p>
            <a:r>
              <a:rPr lang="en-US" dirty="0"/>
              <a:t>Jennifer Souders, FAMCPE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07" y="5351236"/>
            <a:ext cx="2806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C21C29FA-D81F-9D40-A402-D660C1847F79}" type="slidenum">
              <a:rPr lang="en-US" smtClean="0"/>
              <a:pPr/>
              <a:t>10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2019 Colorado Legislative Roundtable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Legislation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MGMA makes it incredibly easy to contact your congressional leaders:</a:t>
            </a:r>
            <a:endParaRPr lang="en-US" dirty="0"/>
          </a:p>
          <a:p>
            <a:r>
              <a:rPr lang="en-US" dirty="0" smtClean="0">
                <a:hlinkClick r:id="rId2"/>
              </a:rPr>
              <a:t>"Contact Congress" Portal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Patients Over Paperwork</a:t>
            </a:r>
            <a:endParaRPr lang="en-US" b="1" dirty="0" smtClean="0"/>
          </a:p>
          <a:p>
            <a:r>
              <a:rPr lang="en-US" dirty="0" smtClean="0"/>
              <a:t>Proposed Rule for 2019</a:t>
            </a:r>
          </a:p>
          <a:p>
            <a:r>
              <a:rPr lang="en-US" dirty="0" smtClean="0"/>
              <a:t>Public Comment Period Ended 8/12/19</a:t>
            </a:r>
          </a:p>
          <a:p>
            <a:r>
              <a:rPr lang="en-US" dirty="0" smtClean="0">
                <a:hlinkClick r:id="rId4"/>
              </a:rPr>
              <a:t>Sign Up </a:t>
            </a:r>
            <a:r>
              <a:rPr lang="en-US" dirty="0" smtClean="0"/>
              <a:t>for email Updates</a:t>
            </a:r>
          </a:p>
          <a:p>
            <a:r>
              <a:rPr lang="en-US" dirty="0" smtClean="0">
                <a:hlinkClick r:id="rId5"/>
              </a:rPr>
              <a:t>Get the latest </a:t>
            </a:r>
            <a:r>
              <a:rPr lang="en-US" dirty="0" smtClean="0"/>
              <a:t> Patients over Paperwork newsletters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C21C29FA-D81F-9D40-A402-D660C1847F79}" type="slidenum">
              <a:rPr lang="en-US" smtClean="0"/>
              <a:pPr/>
              <a:t>11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2019 Colorado Legislative Roundtable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CMGMA/CMS Advocacy Collaboration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Goal:  </a:t>
            </a:r>
            <a:r>
              <a:rPr lang="en-US" dirty="0" smtClean="0"/>
              <a:t>To provide effective data-driven advocacy on behalf of physicians and their practices</a:t>
            </a:r>
          </a:p>
          <a:p>
            <a:r>
              <a:rPr lang="en-US" b="1" dirty="0" smtClean="0"/>
              <a:t>Purpose</a:t>
            </a:r>
            <a:r>
              <a:rPr lang="en-US" dirty="0" smtClean="0"/>
              <a:t>:  To establish a mechanism for CMGMA to inform the AMS advocacy team of issues directly impacting physicians’ practices</a:t>
            </a:r>
          </a:p>
          <a:p>
            <a:r>
              <a:rPr lang="en-US" b="1" dirty="0" smtClean="0"/>
              <a:t>Who:  </a:t>
            </a:r>
            <a:r>
              <a:rPr lang="en-US" dirty="0" smtClean="0"/>
              <a:t>CMGMA Legislative Liaison will represent CMGMA on the CMS Council on Legislation and will be the conduit for getting information to and from CMS relative to advocacy/legislative issues</a:t>
            </a:r>
          </a:p>
          <a:p>
            <a:r>
              <a:rPr lang="en-US" b="1" dirty="0" smtClean="0"/>
              <a:t>Process:  </a:t>
            </a:r>
            <a:r>
              <a:rPr lang="en-US" dirty="0" smtClean="0"/>
              <a:t>CMGMA will create a subcommittee of specialty practice leaders representing a multitude of specialties and practice settings with the purpose of gaining a cross-section of perspectives on legislative or administrative issues.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12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Colorado Legislative Update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430711" y="2049115"/>
            <a:ext cx="5332286" cy="636420"/>
          </a:xfrm>
        </p:spPr>
        <p:txBody>
          <a:bodyPr/>
          <a:lstStyle/>
          <a:p>
            <a:r>
              <a:rPr lang="en-US" sz="1400" dirty="0"/>
              <a:t>Questions?  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half" idx="10"/>
          </p:nvPr>
        </p:nvSpPr>
        <p:spPr>
          <a:xfrm>
            <a:off x="3386467" y="2771120"/>
            <a:ext cx="5332286" cy="3211741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1200" dirty="0"/>
              <a:t>Eric Speer	</a:t>
            </a:r>
            <a:r>
              <a:rPr lang="en-US" sz="1200" dirty="0">
                <a:hlinkClick r:id="rId3"/>
              </a:rPr>
              <a:t>ESpeer@centenoschultz.com</a:t>
            </a:r>
            <a:endParaRPr lang="en-US" sz="1200" dirty="0"/>
          </a:p>
          <a:p>
            <a:r>
              <a:rPr lang="en-US" sz="1200" dirty="0"/>
              <a:t>Jen Souders	</a:t>
            </a:r>
            <a:r>
              <a:rPr lang="en-US" sz="1200" dirty="0">
                <a:hlinkClick r:id="rId4"/>
              </a:rPr>
              <a:t>Jennifer.soduers@uchealth.org</a:t>
            </a:r>
            <a:endParaRPr lang="en-US" sz="12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50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2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961220" y="969401"/>
            <a:ext cx="6182780" cy="505123"/>
          </a:xfrm>
        </p:spPr>
        <p:txBody>
          <a:bodyPr/>
          <a:lstStyle/>
          <a:p>
            <a:r>
              <a:rPr lang="en-US" sz="2800" dirty="0"/>
              <a:t>2019 Colorado Legislative Roundtable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C945FA2-D16B-41E6-945C-DD659C934631}"/>
              </a:ext>
            </a:extLst>
          </p:cNvPr>
          <p:cNvSpPr txBox="1">
            <a:spLocks/>
          </p:cNvSpPr>
          <p:nvPr/>
        </p:nvSpPr>
        <p:spPr>
          <a:xfrm>
            <a:off x="4307994" y="1822815"/>
            <a:ext cx="3641859" cy="755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kern="1200" cap="none" spc="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We’re at the Table!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38C591-F85E-4DF0-8AF4-933ADA4A7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94" y="2886709"/>
            <a:ext cx="3391249" cy="28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3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2019 Colorado Legislative Roundtable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Bills that Became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AD25F1-A32D-4CCE-BA04-4B558259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3446"/>
              </p:ext>
            </p:extLst>
          </p:nvPr>
        </p:nvGraphicFramePr>
        <p:xfrm>
          <a:off x="3004404" y="2669476"/>
          <a:ext cx="6184900" cy="2095500"/>
        </p:xfrm>
        <a:graphic>
          <a:graphicData uri="http://schemas.openxmlformats.org/drawingml/2006/table">
            <a:tbl>
              <a:tblPr firstRow="1" firstCol="1" bandRow="1"/>
              <a:tblGrid>
                <a:gridCol w="673100">
                  <a:extLst>
                    <a:ext uri="{9D8B030D-6E8A-4147-A177-3AD203B41FA5}">
                      <a16:colId xmlns:a16="http://schemas.microsoft.com/office/drawing/2014/main" xmlns="" val="2593280033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839151656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12499599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Transparency Measures to Analyze Efficacy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640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For Affordable Health Coverage Option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1446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 Use Disorders Recovery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8486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Marijuana Condition Autism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399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Human Sexuality Education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223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Government May Regulate Nicotine Products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2999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HB19-1069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Language Interpreters Title Certification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5185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Pharmacist Dispense Without Prescription in Emergency Situations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305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HB19-1083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Athletic Trainer Licensure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46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HB19-1131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Prescription Drug Cost Education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501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HB19-1145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Residence Exempt for Medical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Postponed indefinitely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565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4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2019 Colorado Legislative Roundtable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Bills that Became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D5E7F04-9545-44FA-BF3A-99DD55504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30494"/>
              </p:ext>
            </p:extLst>
          </p:nvPr>
        </p:nvGraphicFramePr>
        <p:xfrm>
          <a:off x="3004404" y="2670087"/>
          <a:ext cx="6184900" cy="2095500"/>
        </p:xfrm>
        <a:graphic>
          <a:graphicData uri="http://schemas.openxmlformats.org/drawingml/2006/table">
            <a:tbl>
              <a:tblPr firstRow="1" firstCol="1" bandRow="1"/>
              <a:tblGrid>
                <a:gridCol w="673100">
                  <a:extLst>
                    <a:ext uri="{9D8B030D-6E8A-4147-A177-3AD203B41FA5}">
                      <a16:colId xmlns:a16="http://schemas.microsoft.com/office/drawing/2014/main" xmlns="" val="1842541687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811432576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40702376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HB19-1168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Reinsurance Amendment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5564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HB19-1174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 of Network Health Care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Signed by President of Senate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3181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Therapists Youth Athletes Head Trauma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352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Authorization Requirements Health Care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526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Insulin Prices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6789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Investments in Primary Care to Reduce Healthcare Costs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973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HB19-1237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Licensing Behavioral Health Entities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810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Colorado Training and Scholarship Rural Physicians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335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 of Pharmacy Regulate Pharm Techs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755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HB19-1269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 Parity Insurance Medicaid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386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HB19-1287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for Opioids and Substance Use Disorders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75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5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2019 Colorado Legislative Roundtable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Bills that Became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3D7F87C-28D0-431B-9598-05FE47B28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51007"/>
              </p:ext>
            </p:extLst>
          </p:nvPr>
        </p:nvGraphicFramePr>
        <p:xfrm>
          <a:off x="3004404" y="2764726"/>
          <a:ext cx="6184900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673100">
                  <a:extLst>
                    <a:ext uri="{9D8B030D-6E8A-4147-A177-3AD203B41FA5}">
                      <a16:colId xmlns:a16="http://schemas.microsoft.com/office/drawing/2014/main" xmlns="" val="53312084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645934826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6281007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HB19-1301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Insurance for Breast Imaging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2966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HB19-1312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Immunization Requirements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Laid over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94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 Medication-assisted Treatment Pilot 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080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 high-Cost Health Insurance Pilot 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282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 Prescription Drugs From 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767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 use Disorder Treatment in Criminal Justice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385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Marijuana Condition Opiates Prescribed For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560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Statewide System of Advanced Medical Directives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8199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SB19-079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Prescribing Controlled Substances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7157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SB19-110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Licensing Regulation Ambulatory Surgical Centers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Postpone Indefinitely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887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C21C29FA-D81F-9D40-A402-D660C1847F79}" type="slidenum">
              <a:rPr lang="en-US" smtClean="0"/>
              <a:pPr/>
              <a:t>6</a:t>
            </a:fld>
            <a:r>
              <a:rPr lang="en-US" dirty="0"/>
              <a:t> -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2019 Colorado Legislative Roundtable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Bills that Became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8" y="5959929"/>
            <a:ext cx="2369301" cy="88982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EE75BE0-2D8E-4386-BDF6-8725870A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46964"/>
              </p:ext>
            </p:extLst>
          </p:nvPr>
        </p:nvGraphicFramePr>
        <p:xfrm>
          <a:off x="3004404" y="2764726"/>
          <a:ext cx="6184900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673100">
                  <a:extLst>
                    <a:ext uri="{9D8B030D-6E8A-4147-A177-3AD203B41FA5}">
                      <a16:colId xmlns:a16="http://schemas.microsoft.com/office/drawing/2014/main" xmlns="" val="3507437023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423142197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6207592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SB19-133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 License to Practice Genetic Counseling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Vetoed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669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SB19-134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 of Network Health Care Disclosures and Charges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Postpone Indefinitely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197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SB19-153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Podiatry Board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1217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SB19-193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Continue Colorado Medical Practice 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296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 Provider Liens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Conference Committee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279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Medical Marijuana 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709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Continue Licensing of Controlled Substances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687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Harm Reduction Substance Use Disorders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7792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 Use Disorders Preventive Measures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994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SB19-234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Professional Review Committees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Signed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370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4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C21C29FA-D81F-9D40-A402-D660C1847F79}" type="slidenum">
              <a:rPr lang="en-US" smtClean="0"/>
              <a:pPr/>
              <a:t>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750" y="969401"/>
            <a:ext cx="6182780" cy="505123"/>
          </a:xfrm>
        </p:spPr>
        <p:txBody>
          <a:bodyPr/>
          <a:lstStyle/>
          <a:p>
            <a:r>
              <a:rPr lang="en-US" sz="2800" dirty="0" smtClean="0"/>
              <a:t>2019 Colorado Legislative Roundtable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Legislation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Eliminate copays for Chronic Care Management (CCM) Services  - </a:t>
            </a:r>
            <a:r>
              <a:rPr lang="en-US" dirty="0" smtClean="0"/>
              <a:t>This Chronic Care Management Improvement Act (HR 3436) would remove the requirement to collect patient copays for CCM services, having Medicate pay 100% of the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Surprise Bills and Fair Physician Payments -  </a:t>
            </a:r>
            <a:r>
              <a:rPr lang="en-US" dirty="0" smtClean="0"/>
              <a:t>this is a grassroots effort to urge Congress to hold insurers accountable for surprise medical bills.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1386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C21C29FA-D81F-9D40-A402-D660C1847F79}" type="slidenum">
              <a:rPr lang="en-US" smtClean="0"/>
              <a:pPr/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2019 Colorado Legislative Roundtable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Legislation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Safe Step Act of 2019 - </a:t>
            </a:r>
            <a:r>
              <a:rPr lang="en-US" dirty="0" smtClean="0"/>
              <a:t> Puts common sense parameters and reasonable timelines around the practice of step therapy.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Medicare Care Coordination Improvement Act of 2019 - </a:t>
            </a:r>
            <a:r>
              <a:rPr lang="en-US" dirty="0" smtClean="0"/>
              <a:t> seeks to modernize Stark Law (self-referral) prohibitions to promote care coordination and facilitate participation in APMs.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C21C29FA-D81F-9D40-A402-D660C1847F79}" type="slidenum">
              <a:rPr lang="en-US" smtClean="0"/>
              <a:pPr/>
              <a:t>9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2019 Colorado Legislative Roundtable	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Legislation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Resident Physician Shortage Reduction Act of 2019 – </a:t>
            </a:r>
            <a:r>
              <a:rPr lang="en-US" dirty="0" smtClean="0"/>
              <a:t>supports expanding the physician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Improving Seniors Timely Access to Care Act of 2019 – </a:t>
            </a:r>
            <a:r>
              <a:rPr lang="en-US" dirty="0"/>
              <a:t> </a:t>
            </a:r>
            <a:r>
              <a:rPr lang="en-US" dirty="0" smtClean="0"/>
              <a:t>This bill aims to increase transparency and streamline the prior authorization process for MA plans by: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Requiring MA plans to support electronic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Requiring MA plans to make real-time PA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Exempting pre-op services from 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Requiring MA plans to publicly reveal what services require PA, how many are approve and how long they take to approve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3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lly">
  <a:themeElements>
    <a:clrScheme name="MGMA Gre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28848"/>
      </a:accent1>
      <a:accent2>
        <a:srgbClr val="92D050"/>
      </a:accent2>
      <a:accent3>
        <a:srgbClr val="00B050"/>
      </a:accent3>
      <a:accent4>
        <a:srgbClr val="228848"/>
      </a:accent4>
      <a:accent5>
        <a:srgbClr val="228848"/>
      </a:accent5>
      <a:accent6>
        <a:srgbClr val="92D050"/>
      </a:accent6>
      <a:hlink>
        <a:srgbClr val="5572A8"/>
      </a:hlink>
      <a:folHlink>
        <a:srgbClr val="1A09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/>
      <a:bodyPr>
        <a:normAutofit/>
      </a:bodyPr>
      <a:lstStyle>
        <a:defPPr>
          <a:defRPr sz="17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10784</TotalTime>
  <Words>807</Words>
  <Application>Microsoft Office PowerPoint</Application>
  <PresentationFormat>On-screen Show (4:3)</PresentationFormat>
  <Paragraphs>193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</vt:lpstr>
      <vt:lpstr>Courier New</vt:lpstr>
      <vt:lpstr>Lucida Grande</vt:lpstr>
      <vt:lpstr>Times New Roman</vt:lpstr>
      <vt:lpstr>ヒラギノ角ゴ Pro W3</vt:lpstr>
      <vt:lpstr>Rally</vt:lpstr>
      <vt:lpstr>Colorado Legislative Roundtable</vt:lpstr>
      <vt:lpstr>2019 Colorado Legislative Roundtable </vt:lpstr>
      <vt:lpstr>2019 Colorado Legislative Roundtable</vt:lpstr>
      <vt:lpstr>2019 Colorado Legislative Roundtable</vt:lpstr>
      <vt:lpstr>2019 Colorado Legislative Roundtable</vt:lpstr>
      <vt:lpstr>2019 Colorado Legislative Roundtable</vt:lpstr>
      <vt:lpstr>2019 Colorado Legislative Roundtable</vt:lpstr>
      <vt:lpstr>2019 Colorado Legislative Roundtable</vt:lpstr>
      <vt:lpstr>2019 Colorado Legislative Roundtable  </vt:lpstr>
      <vt:lpstr>2019 Colorado Legislative Roundtable</vt:lpstr>
      <vt:lpstr>2019 Colorado Legislative Roundtable </vt:lpstr>
      <vt:lpstr>2019 Colorado Legislative Update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Beery</dc:creator>
  <cp:lastModifiedBy>Souders, Jennifer</cp:lastModifiedBy>
  <cp:revision>813</cp:revision>
  <cp:lastPrinted>2017-06-14T18:18:08Z</cp:lastPrinted>
  <dcterms:created xsi:type="dcterms:W3CDTF">2015-01-16T20:30:51Z</dcterms:created>
  <dcterms:modified xsi:type="dcterms:W3CDTF">2019-09-10T16:12:36Z</dcterms:modified>
</cp:coreProperties>
</file>